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4" r:id="rId1"/>
  </p:sldMasterIdLst>
  <p:notesMasterIdLst>
    <p:notesMasterId r:id="rId37"/>
  </p:notesMasterIdLst>
  <p:sldIdLst>
    <p:sldId id="256" r:id="rId2"/>
    <p:sldId id="455" r:id="rId3"/>
    <p:sldId id="348" r:id="rId4"/>
    <p:sldId id="258" r:id="rId5"/>
    <p:sldId id="276" r:id="rId6"/>
    <p:sldId id="447" r:id="rId7"/>
    <p:sldId id="337" r:id="rId8"/>
    <p:sldId id="450" r:id="rId9"/>
    <p:sldId id="416" r:id="rId10"/>
    <p:sldId id="263" r:id="rId11"/>
    <p:sldId id="390" r:id="rId12"/>
    <p:sldId id="451" r:id="rId13"/>
    <p:sldId id="409" r:id="rId14"/>
    <p:sldId id="422" r:id="rId15"/>
    <p:sldId id="452" r:id="rId16"/>
    <p:sldId id="456" r:id="rId17"/>
    <p:sldId id="426" r:id="rId18"/>
    <p:sldId id="424" r:id="rId19"/>
    <p:sldId id="425" r:id="rId20"/>
    <p:sldId id="410" r:id="rId21"/>
    <p:sldId id="407" r:id="rId22"/>
    <p:sldId id="453" r:id="rId23"/>
    <p:sldId id="454" r:id="rId24"/>
    <p:sldId id="431" r:id="rId25"/>
    <p:sldId id="432" r:id="rId26"/>
    <p:sldId id="444" r:id="rId27"/>
    <p:sldId id="438" r:id="rId28"/>
    <p:sldId id="439" r:id="rId29"/>
    <p:sldId id="437" r:id="rId30"/>
    <p:sldId id="441" r:id="rId31"/>
    <p:sldId id="436" r:id="rId32"/>
    <p:sldId id="420" r:id="rId33"/>
    <p:sldId id="457" r:id="rId34"/>
    <p:sldId id="278" r:id="rId35"/>
    <p:sldId id="279" r:id="rId36"/>
  </p:sldIdLst>
  <p:sldSz cx="18288000" cy="10287000"/>
  <p:notesSz cx="6797675" cy="9926638"/>
  <p:embeddedFontLst>
    <p:embeddedFont>
      <p:font typeface="Poppins ExtraBold" panose="00000900000000000000" pitchFamily="2" charset="0"/>
      <p:regular r:id="rId38"/>
      <p:bold r:id="rId39"/>
      <p:boldItalic r:id="rId40"/>
    </p:embeddedFont>
    <p:embeddedFont>
      <p:font typeface="Poppins ExtraBold Bold" panose="020B0604020202020204" charset="0"/>
      <p:regular r:id="rId41"/>
    </p:embeddedFont>
    <p:embeddedFont>
      <p:font typeface="Roboto" panose="02000000000000000000" pitchFamily="2" charset="0"/>
      <p:regular r:id="rId42"/>
      <p:bold r:id="rId43"/>
      <p:italic r:id="rId44"/>
      <p:boldItalic r:id="rId4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7EE"/>
    <a:srgbClr val="E7A393"/>
    <a:srgbClr val="E6BFB8"/>
    <a:srgbClr val="4DB5C2"/>
    <a:srgbClr val="FFFFFF"/>
    <a:srgbClr val="E57F11"/>
    <a:srgbClr val="F5BA16"/>
    <a:srgbClr val="73BEB2"/>
    <a:srgbClr val="A5D1F0"/>
    <a:srgbClr val="42A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B9792D-6081-F9DC-0671-6E452C7FE968}" v="1010" dt="2026-05-05T09:42:35.080"/>
    <p1510:client id="{DD808421-55B5-DFDD-CD55-5F015B0D2C7B}" v="75" dt="2026-05-05T07:36:10.02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94" autoAdjust="0"/>
    <p:restoredTop sz="95020" autoAdjust="0"/>
  </p:normalViewPr>
  <p:slideViewPr>
    <p:cSldViewPr>
      <p:cViewPr varScale="1">
        <p:scale>
          <a:sx n="52" d="100"/>
          <a:sy n="52" d="100"/>
        </p:scale>
        <p:origin x="614"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EC1E44F-341F-49AE-9E48-EAC7AD5F64D5}" type="datetimeFigureOut">
              <a:rPr lang="fr-FR" smtClean="0"/>
              <a:t>18/05/2026</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51A4501-B134-44F7-9CF0-F581142DFBE2}" type="slidenum">
              <a:rPr lang="fr-FR" smtClean="0"/>
              <a:t>‹N°›</a:t>
            </a:fld>
            <a:endParaRPr lang="fr-FR"/>
          </a:p>
        </p:txBody>
      </p:sp>
    </p:spTree>
    <p:extLst>
      <p:ext uri="{BB962C8B-B14F-4D97-AF65-F5344CB8AC3E}">
        <p14:creationId xmlns:p14="http://schemas.microsoft.com/office/powerpoint/2010/main" val="1093034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7D4A34-1BA5-BADA-E632-0C5D4064CF28}"/>
              </a:ext>
            </a:extLst>
          </p:cNvPr>
          <p:cNvSpPr>
            <a:spLocks noGrp="1"/>
          </p:cNvSpPr>
          <p:nvPr>
            <p:ph type="ctrTitle"/>
          </p:nvPr>
        </p:nvSpPr>
        <p:spPr>
          <a:xfrm>
            <a:off x="2286000" y="1683545"/>
            <a:ext cx="13716000" cy="3581400"/>
          </a:xfrm>
        </p:spPr>
        <p:txBody>
          <a:bodyPr anchor="b"/>
          <a:lstStyle>
            <a:lvl1pPr algn="ctr">
              <a:defRPr sz="9000"/>
            </a:lvl1pPr>
          </a:lstStyle>
          <a:p>
            <a:r>
              <a:rPr lang="fr-FR"/>
              <a:t>Modifiez le style du titre</a:t>
            </a:r>
          </a:p>
        </p:txBody>
      </p:sp>
      <p:sp>
        <p:nvSpPr>
          <p:cNvPr id="3" name="Sous-titre 2">
            <a:extLst>
              <a:ext uri="{FF2B5EF4-FFF2-40B4-BE49-F238E27FC236}">
                <a16:creationId xmlns:a16="http://schemas.microsoft.com/office/drawing/2014/main" id="{2494D65E-C64C-5971-3437-6D90044D7508}"/>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D20B37D-FB79-43F4-4C9F-1F338B009EAE}"/>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Espace réservé du pied de page 4">
            <a:extLst>
              <a:ext uri="{FF2B5EF4-FFF2-40B4-BE49-F238E27FC236}">
                <a16:creationId xmlns:a16="http://schemas.microsoft.com/office/drawing/2014/main" id="{27E29514-EE17-A137-2B66-C6B536020C51}"/>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0A4B5689-8DC7-ED24-2AAF-6CC3D2B43414}"/>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59438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5DF744-D292-2618-55F2-73806CDE5C4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F67290F-A033-7DEB-82AF-3F020949E4F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1EBCB97-01D5-170F-DBF2-77D927E5CCF6}"/>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Espace réservé du pied de page 4">
            <a:extLst>
              <a:ext uri="{FF2B5EF4-FFF2-40B4-BE49-F238E27FC236}">
                <a16:creationId xmlns:a16="http://schemas.microsoft.com/office/drawing/2014/main" id="{0F8535DA-4BD7-3EE8-6E9F-3874C0DDD791}"/>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6118EBDC-334F-EF8F-95DB-89F6E7CD5198}"/>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830647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F84DC94-BB50-62E6-510F-FDBC775111BB}"/>
              </a:ext>
            </a:extLst>
          </p:cNvPr>
          <p:cNvSpPr>
            <a:spLocks noGrp="1"/>
          </p:cNvSpPr>
          <p:nvPr>
            <p:ph type="title" orient="vert"/>
          </p:nvPr>
        </p:nvSpPr>
        <p:spPr>
          <a:xfrm>
            <a:off x="13087350" y="547688"/>
            <a:ext cx="3943350"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D165A0B-28AC-445A-A317-A2FD74D9D5DC}"/>
              </a:ext>
            </a:extLst>
          </p:cNvPr>
          <p:cNvSpPr>
            <a:spLocks noGrp="1"/>
          </p:cNvSpPr>
          <p:nvPr>
            <p:ph type="body" orient="vert" idx="1"/>
          </p:nvPr>
        </p:nvSpPr>
        <p:spPr>
          <a:xfrm>
            <a:off x="1257300" y="547688"/>
            <a:ext cx="11601450"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0BF6378-8A88-4C6C-E896-F93D4D7292FC}"/>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Espace réservé du pied de page 4">
            <a:extLst>
              <a:ext uri="{FF2B5EF4-FFF2-40B4-BE49-F238E27FC236}">
                <a16:creationId xmlns:a16="http://schemas.microsoft.com/office/drawing/2014/main" id="{6617F430-EB8E-B101-82E9-C50F30AA76DF}"/>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440F158F-73FA-767D-CF60-FC856E0F0FC7}"/>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42695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FBB501-76D7-43C2-1A5D-0A0FB975943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3E6698-7F99-67CF-79CD-42989446A11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E39E956-E2D6-8062-F841-15AB547E982C}"/>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Espace réservé du pied de page 4">
            <a:extLst>
              <a:ext uri="{FF2B5EF4-FFF2-40B4-BE49-F238E27FC236}">
                <a16:creationId xmlns:a16="http://schemas.microsoft.com/office/drawing/2014/main" id="{4F65E0B8-755C-9A21-7CAF-D6CED8E2DF58}"/>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0A47BC89-15B6-BC96-ABE8-5E42500D11D3}"/>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844282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3FC8BD-DA81-EF04-DAC2-B67D14524BDC}"/>
              </a:ext>
            </a:extLst>
          </p:cNvPr>
          <p:cNvSpPr>
            <a:spLocks noGrp="1"/>
          </p:cNvSpPr>
          <p:nvPr>
            <p:ph type="title"/>
          </p:nvPr>
        </p:nvSpPr>
        <p:spPr>
          <a:xfrm>
            <a:off x="1247775" y="2564608"/>
            <a:ext cx="15773400" cy="4279106"/>
          </a:xfrm>
        </p:spPr>
        <p:txBody>
          <a:bodyPr anchor="b"/>
          <a:lstStyle>
            <a:lvl1pPr>
              <a:defRPr sz="9000"/>
            </a:lvl1pPr>
          </a:lstStyle>
          <a:p>
            <a:r>
              <a:rPr lang="fr-FR"/>
              <a:t>Modifiez le style du titre</a:t>
            </a:r>
          </a:p>
        </p:txBody>
      </p:sp>
      <p:sp>
        <p:nvSpPr>
          <p:cNvPr id="3" name="Espace réservé du texte 2">
            <a:extLst>
              <a:ext uri="{FF2B5EF4-FFF2-40B4-BE49-F238E27FC236}">
                <a16:creationId xmlns:a16="http://schemas.microsoft.com/office/drawing/2014/main" id="{9DB67040-C521-CF13-853D-5A8BF683598C}"/>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1854196-A038-18B0-4A0E-4184E9727B05}"/>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Espace réservé du pied de page 4">
            <a:extLst>
              <a:ext uri="{FF2B5EF4-FFF2-40B4-BE49-F238E27FC236}">
                <a16:creationId xmlns:a16="http://schemas.microsoft.com/office/drawing/2014/main" id="{CFE0661F-ED6C-6A56-8BAF-0D67B7E4D46F}"/>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8195BA59-1F62-077B-816E-17C7FBBFD328}"/>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563739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118508-E1A3-1F84-2D97-F03366EFC19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0B309B5-CE4C-B22F-ADE5-0B8CCCEA5735}"/>
              </a:ext>
            </a:extLst>
          </p:cNvPr>
          <p:cNvSpPr>
            <a:spLocks noGrp="1"/>
          </p:cNvSpPr>
          <p:nvPr>
            <p:ph sz="half" idx="1"/>
          </p:nvPr>
        </p:nvSpPr>
        <p:spPr>
          <a:xfrm>
            <a:off x="1257300" y="2738438"/>
            <a:ext cx="77724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607AFC6-6042-6398-4A2C-90F2A2E74750}"/>
              </a:ext>
            </a:extLst>
          </p:cNvPr>
          <p:cNvSpPr>
            <a:spLocks noGrp="1"/>
          </p:cNvSpPr>
          <p:nvPr>
            <p:ph sz="half" idx="2"/>
          </p:nvPr>
        </p:nvSpPr>
        <p:spPr>
          <a:xfrm>
            <a:off x="9258300" y="2738438"/>
            <a:ext cx="77724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08E3BCE-8286-BD1D-F984-E248589F8BFF}"/>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6" name="Espace réservé du pied de page 5">
            <a:extLst>
              <a:ext uri="{FF2B5EF4-FFF2-40B4-BE49-F238E27FC236}">
                <a16:creationId xmlns:a16="http://schemas.microsoft.com/office/drawing/2014/main" id="{28EBBCD5-840C-9A37-FA8A-70D099D3821B}"/>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0A2D9182-92C9-DD0A-CEA2-5D6007F38AEC}"/>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87618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E2CC0D-1D87-7FF7-11B8-110800144EF4}"/>
              </a:ext>
            </a:extLst>
          </p:cNvPr>
          <p:cNvSpPr>
            <a:spLocks noGrp="1"/>
          </p:cNvSpPr>
          <p:nvPr>
            <p:ph type="title"/>
          </p:nvPr>
        </p:nvSpPr>
        <p:spPr>
          <a:xfrm>
            <a:off x="1259682" y="547688"/>
            <a:ext cx="1577340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D15D91A-CEAD-5CE6-ABFE-84E92765E0C6}"/>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E61FEBF-E260-2C37-962D-287FDAB99914}"/>
              </a:ext>
            </a:extLst>
          </p:cNvPr>
          <p:cNvSpPr>
            <a:spLocks noGrp="1"/>
          </p:cNvSpPr>
          <p:nvPr>
            <p:ph sz="half" idx="2"/>
          </p:nvPr>
        </p:nvSpPr>
        <p:spPr>
          <a:xfrm>
            <a:off x="1259683" y="3757613"/>
            <a:ext cx="7736681"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B6A6397-D22D-3C05-E80D-3F33B9FEDDEC}"/>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73AE554-52D4-BAD9-1159-E0304AB95A11}"/>
              </a:ext>
            </a:extLst>
          </p:cNvPr>
          <p:cNvSpPr>
            <a:spLocks noGrp="1"/>
          </p:cNvSpPr>
          <p:nvPr>
            <p:ph sz="quarter" idx="4"/>
          </p:nvPr>
        </p:nvSpPr>
        <p:spPr>
          <a:xfrm>
            <a:off x="9258300" y="3757613"/>
            <a:ext cx="7774782"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3D627E1-A3AE-4625-4ABA-BD018E4645BD}"/>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8" name="Espace réservé du pied de page 7">
            <a:extLst>
              <a:ext uri="{FF2B5EF4-FFF2-40B4-BE49-F238E27FC236}">
                <a16:creationId xmlns:a16="http://schemas.microsoft.com/office/drawing/2014/main" id="{9A747AB4-D893-23F0-53B9-A3CA9C2D2C46}"/>
              </a:ext>
            </a:extLst>
          </p:cNvPr>
          <p:cNvSpPr>
            <a:spLocks noGrp="1"/>
          </p:cNvSpPr>
          <p:nvPr>
            <p:ph type="ftr" sz="quarter" idx="11"/>
          </p:nvPr>
        </p:nvSpPr>
        <p:spPr/>
        <p:txBody>
          <a:bodyPr/>
          <a:lstStyle/>
          <a:p>
            <a:endParaRPr lang="en-US"/>
          </a:p>
        </p:txBody>
      </p:sp>
      <p:sp>
        <p:nvSpPr>
          <p:cNvPr id="9" name="Espace réservé du numéro de diapositive 8">
            <a:extLst>
              <a:ext uri="{FF2B5EF4-FFF2-40B4-BE49-F238E27FC236}">
                <a16:creationId xmlns:a16="http://schemas.microsoft.com/office/drawing/2014/main" id="{3289E4C0-6267-55CA-4355-C1D8D2F32779}"/>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206094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D03ED1-9ACC-9BED-CF9A-2C6C9204A49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DF27177-EF5B-BEAC-C687-8A3F1A2020C3}"/>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4" name="Espace réservé du pied de page 3">
            <a:extLst>
              <a:ext uri="{FF2B5EF4-FFF2-40B4-BE49-F238E27FC236}">
                <a16:creationId xmlns:a16="http://schemas.microsoft.com/office/drawing/2014/main" id="{394111E5-1020-F83E-6045-190C9031122C}"/>
              </a:ext>
            </a:extLst>
          </p:cNvPr>
          <p:cNvSpPr>
            <a:spLocks noGrp="1"/>
          </p:cNvSpPr>
          <p:nvPr>
            <p:ph type="ftr" sz="quarter" idx="11"/>
          </p:nvPr>
        </p:nvSpPr>
        <p:spPr/>
        <p:txBody>
          <a:bodyPr/>
          <a:lstStyle/>
          <a:p>
            <a:endParaRPr lang="en-US"/>
          </a:p>
        </p:txBody>
      </p:sp>
      <p:sp>
        <p:nvSpPr>
          <p:cNvPr id="5" name="Espace réservé du numéro de diapositive 4">
            <a:extLst>
              <a:ext uri="{FF2B5EF4-FFF2-40B4-BE49-F238E27FC236}">
                <a16:creationId xmlns:a16="http://schemas.microsoft.com/office/drawing/2014/main" id="{99EDDBFC-A8DB-E572-906A-6A65153666A0}"/>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486806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5BA8FAD-1767-8C9F-C438-C802FCC7F0BB}"/>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3" name="Espace réservé du pied de page 2">
            <a:extLst>
              <a:ext uri="{FF2B5EF4-FFF2-40B4-BE49-F238E27FC236}">
                <a16:creationId xmlns:a16="http://schemas.microsoft.com/office/drawing/2014/main" id="{9B3BBB25-7F18-543C-DD13-8DFF3B455C38}"/>
              </a:ext>
            </a:extLst>
          </p:cNvPr>
          <p:cNvSpPr>
            <a:spLocks noGrp="1"/>
          </p:cNvSpPr>
          <p:nvPr>
            <p:ph type="ftr" sz="quarter" idx="11"/>
          </p:nvPr>
        </p:nvSpPr>
        <p:spPr/>
        <p:txBody>
          <a:bodyPr/>
          <a:lstStyle/>
          <a:p>
            <a:endParaRPr lang="en-US"/>
          </a:p>
        </p:txBody>
      </p:sp>
      <p:sp>
        <p:nvSpPr>
          <p:cNvPr id="4" name="Espace réservé du numéro de diapositive 3">
            <a:extLst>
              <a:ext uri="{FF2B5EF4-FFF2-40B4-BE49-F238E27FC236}">
                <a16:creationId xmlns:a16="http://schemas.microsoft.com/office/drawing/2014/main" id="{DC31E3F5-F6A1-73FD-12BE-7E74F5C68470}"/>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08517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3FDC24-AA23-414A-B040-A7DDC54B857E}"/>
              </a:ext>
            </a:extLst>
          </p:cNvPr>
          <p:cNvSpPr>
            <a:spLocks noGrp="1"/>
          </p:cNvSpPr>
          <p:nvPr>
            <p:ph type="title"/>
          </p:nvPr>
        </p:nvSpPr>
        <p:spPr>
          <a:xfrm>
            <a:off x="1259683" y="685800"/>
            <a:ext cx="5898356" cy="2400300"/>
          </a:xfrm>
        </p:spPr>
        <p:txBody>
          <a:bodyPr anchor="b"/>
          <a:lstStyle>
            <a:lvl1pPr>
              <a:defRPr sz="4800"/>
            </a:lvl1pPr>
          </a:lstStyle>
          <a:p>
            <a:r>
              <a:rPr lang="fr-FR"/>
              <a:t>Modifiez le style du titre</a:t>
            </a:r>
          </a:p>
        </p:txBody>
      </p:sp>
      <p:sp>
        <p:nvSpPr>
          <p:cNvPr id="3" name="Espace réservé du contenu 2">
            <a:extLst>
              <a:ext uri="{FF2B5EF4-FFF2-40B4-BE49-F238E27FC236}">
                <a16:creationId xmlns:a16="http://schemas.microsoft.com/office/drawing/2014/main" id="{39BC24F8-9669-F759-6A15-82348CA36B7F}"/>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13A54C0-0C01-1019-8D51-75042A96391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226645-C8F9-985B-E271-E6E9475BE812}"/>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6" name="Espace réservé du pied de page 5">
            <a:extLst>
              <a:ext uri="{FF2B5EF4-FFF2-40B4-BE49-F238E27FC236}">
                <a16:creationId xmlns:a16="http://schemas.microsoft.com/office/drawing/2014/main" id="{CD15EF1E-7153-5363-646F-1F9B168D8899}"/>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DD3154A7-E8F9-FC70-7781-B44856215D63}"/>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059733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A9523F-5FD1-B529-5E4B-CCD113269A7B}"/>
              </a:ext>
            </a:extLst>
          </p:cNvPr>
          <p:cNvSpPr>
            <a:spLocks noGrp="1"/>
          </p:cNvSpPr>
          <p:nvPr>
            <p:ph type="title"/>
          </p:nvPr>
        </p:nvSpPr>
        <p:spPr>
          <a:xfrm>
            <a:off x="1259683" y="685800"/>
            <a:ext cx="5898356" cy="2400300"/>
          </a:xfrm>
        </p:spPr>
        <p:txBody>
          <a:bodyPr anchor="b"/>
          <a:lstStyle>
            <a:lvl1pPr>
              <a:defRPr sz="4800"/>
            </a:lvl1pPr>
          </a:lstStyle>
          <a:p>
            <a:r>
              <a:rPr lang="fr-FR"/>
              <a:t>Modifiez le style du titre</a:t>
            </a:r>
          </a:p>
        </p:txBody>
      </p:sp>
      <p:sp>
        <p:nvSpPr>
          <p:cNvPr id="3" name="Espace réservé pour une image  2">
            <a:extLst>
              <a:ext uri="{FF2B5EF4-FFF2-40B4-BE49-F238E27FC236}">
                <a16:creationId xmlns:a16="http://schemas.microsoft.com/office/drawing/2014/main" id="{D15BAE57-20C1-780B-081F-5679C75D3BF0}"/>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fr-FR"/>
          </a:p>
        </p:txBody>
      </p:sp>
      <p:sp>
        <p:nvSpPr>
          <p:cNvPr id="4" name="Espace réservé du texte 3">
            <a:extLst>
              <a:ext uri="{FF2B5EF4-FFF2-40B4-BE49-F238E27FC236}">
                <a16:creationId xmlns:a16="http://schemas.microsoft.com/office/drawing/2014/main" id="{F205257C-19BF-B194-8CA6-14160ECEDF4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3727D9-ACB0-0EAD-D990-ECD09191E083}"/>
              </a:ext>
            </a:extLst>
          </p:cNvPr>
          <p:cNvSpPr>
            <a:spLocks noGrp="1"/>
          </p:cNvSpPr>
          <p:nvPr>
            <p:ph type="dt" sz="half" idx="10"/>
          </p:nvPr>
        </p:nvSpPr>
        <p:spPr/>
        <p:txBody>
          <a:bodyPr/>
          <a:lstStyle/>
          <a:p>
            <a:fld id="{1D8BD707-D9CF-40AE-B4C6-C98DA3205C09}" type="datetimeFigureOut">
              <a:rPr lang="en-US" smtClean="0"/>
              <a:pPr/>
              <a:t>5/18/2026</a:t>
            </a:fld>
            <a:endParaRPr lang="en-US"/>
          </a:p>
        </p:txBody>
      </p:sp>
      <p:sp>
        <p:nvSpPr>
          <p:cNvPr id="6" name="Espace réservé du pied de page 5">
            <a:extLst>
              <a:ext uri="{FF2B5EF4-FFF2-40B4-BE49-F238E27FC236}">
                <a16:creationId xmlns:a16="http://schemas.microsoft.com/office/drawing/2014/main" id="{0CAEBFAD-08A2-CEC0-9AB5-502C050302C9}"/>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AA015E74-9F58-850E-326A-10EC9F5F4589}"/>
              </a:ext>
            </a:extLst>
          </p:cNvPr>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079489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049796A-7B2A-7B16-3A24-6A9FFBFA0F3C}"/>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6EBAEE3-2956-FC44-70B3-B88A68AFE44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4811C7A-EDD7-57F5-123F-996692FD9116}"/>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1D8BD707-D9CF-40AE-B4C6-C98DA3205C09}" type="datetimeFigureOut">
              <a:rPr lang="en-US" smtClean="0"/>
              <a:pPr/>
              <a:t>5/18/2026</a:t>
            </a:fld>
            <a:endParaRPr lang="en-US"/>
          </a:p>
        </p:txBody>
      </p:sp>
      <p:sp>
        <p:nvSpPr>
          <p:cNvPr id="5" name="Espace réservé du pied de page 4">
            <a:extLst>
              <a:ext uri="{FF2B5EF4-FFF2-40B4-BE49-F238E27FC236}">
                <a16:creationId xmlns:a16="http://schemas.microsoft.com/office/drawing/2014/main" id="{94D27FCD-698A-B5D9-E547-DC211F2A712D}"/>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US"/>
          </a:p>
        </p:txBody>
      </p:sp>
      <p:sp>
        <p:nvSpPr>
          <p:cNvPr id="6" name="Espace réservé du numéro de diapositive 5">
            <a:extLst>
              <a:ext uri="{FF2B5EF4-FFF2-40B4-BE49-F238E27FC236}">
                <a16:creationId xmlns:a16="http://schemas.microsoft.com/office/drawing/2014/main" id="{19225F8E-BAF6-878E-CCD7-2D7D8EDB26C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4906206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bs.donnees-sociales.fr/" TargetMode="Externa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9.sv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hyperlink" Target="https://www.calameo.com/read/007917553b7f54dd9e204?page=9" TargetMode="External"/><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hyperlink" Target="file:///\\SRV-NAS-14\Emploi\ANALYSE%20DE%20L'EMPLOI\Prospectives%20de%20l'emploi\5-%20Donn&#233;es%20Sociales\Campagne%202025\2.%20Accompagnement\Proc&#233;dure_Export%20synth&#232;se%20RSU.pdf" TargetMode="External"/><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hyperlink" Target="https://youtube.com/@observatoire.cdg_hdf?si=GVfQ6jyJIhxR2S4Z" TargetMode="External"/><Relationship Id="rId4" Type="http://schemas.openxmlformats.org/officeDocument/2006/relationships/image" Target="../media/image71.jpeg"/></Relationships>
</file>

<file path=ppt/slides/_rels/slide3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50.png"/><Relationship Id="rId3" Type="http://schemas.openxmlformats.org/officeDocument/2006/relationships/hyperlink" Target="https://www.cdg60.com/accompagnement/campagne-rapport-social-unique-rsu-2021/" TargetMode="External"/><Relationship Id="rId7" Type="http://schemas.openxmlformats.org/officeDocument/2006/relationships/image" Target="../media/image76.png"/><Relationship Id="rId12" Type="http://schemas.openxmlformats.org/officeDocument/2006/relationships/image" Target="../media/image80.png"/><Relationship Id="rId2" Type="http://schemas.openxmlformats.org/officeDocument/2006/relationships/image" Target="../media/image73.jpeg"/><Relationship Id="rId16"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5.png"/><Relationship Id="rId11" Type="http://schemas.openxmlformats.org/officeDocument/2006/relationships/hyperlink" Target="https://www.cdg62.fr/toutes-les-actualites/809-rsu-2022-lancement-de-la-campagne?highlight=WyJyc3UiXQ==" TargetMode="External"/><Relationship Id="rId5" Type="http://schemas.openxmlformats.org/officeDocument/2006/relationships/hyperlink" Target="https://cdg80.fr/" TargetMode="External"/><Relationship Id="rId15" Type="http://schemas.openxmlformats.org/officeDocument/2006/relationships/image" Target="../media/image81.png"/><Relationship Id="rId10" Type="http://schemas.openxmlformats.org/officeDocument/2006/relationships/image" Target="../media/image79.svg"/><Relationship Id="rId4" Type="http://schemas.openxmlformats.org/officeDocument/2006/relationships/image" Target="../media/image74.png"/><Relationship Id="rId9" Type="http://schemas.openxmlformats.org/officeDocument/2006/relationships/image" Target="../media/image78.png"/><Relationship Id="rId14" Type="http://schemas.openxmlformats.org/officeDocument/2006/relationships/image" Target="../media/image51.svg"/></Relationships>
</file>

<file path=ppt/slides/_rels/slide3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mailto:dgcl-index@dgcl.gouv.fr"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donnees-sociales.fr/" TargetMode="External"/><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6">
            <a:extLst>
              <a:ext uri="{FF2B5EF4-FFF2-40B4-BE49-F238E27FC236}">
                <a16:creationId xmlns:a16="http://schemas.microsoft.com/office/drawing/2014/main" id="{C3FA0023-F4FE-2A04-E799-41CD1155A5DA}"/>
              </a:ext>
            </a:extLst>
          </p:cNvPr>
          <p:cNvPicPr>
            <a:picLocks noChangeAspect="1"/>
          </p:cNvPicPr>
          <p:nvPr/>
        </p:nvPicPr>
        <p:blipFill rotWithShape="1">
          <a:blip r:embed="rId2"/>
          <a:srcRect r="16470"/>
          <a:stretch/>
        </p:blipFill>
        <p:spPr>
          <a:xfrm>
            <a:off x="287016" y="431244"/>
            <a:ext cx="10404488" cy="1471896"/>
          </a:xfrm>
          <a:prstGeom prst="rect">
            <a:avLst/>
          </a:prstGeom>
        </p:spPr>
      </p:pic>
      <p:pic>
        <p:nvPicPr>
          <p:cNvPr id="9" name="Image 8">
            <a:extLst>
              <a:ext uri="{FF2B5EF4-FFF2-40B4-BE49-F238E27FC236}">
                <a16:creationId xmlns:a16="http://schemas.microsoft.com/office/drawing/2014/main" id="{BDFB98B0-7DE8-7A0A-1B04-8124F5E2F36D}"/>
              </a:ext>
            </a:extLst>
          </p:cNvPr>
          <p:cNvPicPr>
            <a:picLocks noChangeAspect="1"/>
          </p:cNvPicPr>
          <p:nvPr/>
        </p:nvPicPr>
        <p:blipFill>
          <a:blip r:embed="rId3"/>
          <a:stretch>
            <a:fillRect/>
          </a:stretch>
        </p:blipFill>
        <p:spPr>
          <a:xfrm>
            <a:off x="11461451" y="9247956"/>
            <a:ext cx="6598345" cy="747596"/>
          </a:xfrm>
          <a:prstGeom prst="rect">
            <a:avLst/>
          </a:prstGeom>
        </p:spPr>
      </p:pic>
      <p:pic>
        <p:nvPicPr>
          <p:cNvPr id="11" name="Image 10" descr="Une image contenant texte, capture d’écran, Police, graphisme&#10;&#10;Description générée automatiquement">
            <a:extLst>
              <a:ext uri="{FF2B5EF4-FFF2-40B4-BE49-F238E27FC236}">
                <a16:creationId xmlns:a16="http://schemas.microsoft.com/office/drawing/2014/main" id="{320856E1-06DD-C5A1-FC96-388FD14D4E6A}"/>
              </a:ext>
            </a:extLst>
          </p:cNvPr>
          <p:cNvPicPr>
            <a:picLocks noChangeAspect="1"/>
          </p:cNvPicPr>
          <p:nvPr/>
        </p:nvPicPr>
        <p:blipFill rotWithShape="1">
          <a:blip r:embed="rId4">
            <a:extLst>
              <a:ext uri="{28A0092B-C50C-407E-A947-70E740481C1C}">
                <a14:useLocalDpi xmlns:a14="http://schemas.microsoft.com/office/drawing/2010/main" val="0"/>
              </a:ext>
            </a:extLst>
          </a:blip>
          <a:srcRect t="18075" r="67027"/>
          <a:stretch/>
        </p:blipFill>
        <p:spPr>
          <a:xfrm>
            <a:off x="6489572" y="2335188"/>
            <a:ext cx="4201932" cy="3480040"/>
          </a:xfrm>
          <a:prstGeom prst="rect">
            <a:avLst/>
          </a:prstGeom>
        </p:spPr>
      </p:pic>
      <p:sp>
        <p:nvSpPr>
          <p:cNvPr id="24" name="TextBox 7">
            <a:extLst>
              <a:ext uri="{FF2B5EF4-FFF2-40B4-BE49-F238E27FC236}">
                <a16:creationId xmlns:a16="http://schemas.microsoft.com/office/drawing/2014/main" id="{7E60B1BC-0B18-F728-BE77-5269A2FED61D}"/>
              </a:ext>
            </a:extLst>
          </p:cNvPr>
          <p:cNvSpPr txBox="1"/>
          <p:nvPr/>
        </p:nvSpPr>
        <p:spPr>
          <a:xfrm>
            <a:off x="3023320" y="5935588"/>
            <a:ext cx="11737304" cy="1508105"/>
          </a:xfrm>
          <a:prstGeom prst="rect">
            <a:avLst/>
          </a:prstGeom>
        </p:spPr>
        <p:txBody>
          <a:bodyPr wrap="square" lIns="0" tIns="0" rIns="0" bIns="0" rtlCol="0" anchor="t">
            <a:spAutoFit/>
          </a:bodyPr>
          <a:lstStyle/>
          <a:p>
            <a:pPr algn="ctr"/>
            <a:r>
              <a:rPr lang="en-US" sz="5400" dirty="0">
                <a:solidFill>
                  <a:srgbClr val="4DB5C2"/>
                </a:solidFill>
                <a:latin typeface="Poppins ExtraBold"/>
              </a:rPr>
              <a:t>Rapport Social Unique 2025</a:t>
            </a:r>
          </a:p>
          <a:p>
            <a:pPr algn="ctr"/>
            <a:r>
              <a:rPr lang="en-US" sz="4400" dirty="0" err="1"/>
              <a:t>Webinaire</a:t>
            </a:r>
            <a:r>
              <a:rPr lang="en-US" sz="4400" dirty="0"/>
              <a: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3362836"/>
            <a:chOff x="0" y="0"/>
            <a:chExt cx="24384000" cy="4108305"/>
          </a:xfrm>
        </p:grpSpPr>
        <p:pic>
          <p:nvPicPr>
            <p:cNvPr id="3" name="Picture 3"/>
            <p:cNvPicPr>
              <a:picLocks noChangeAspect="1"/>
            </p:cNvPicPr>
            <p:nvPr/>
          </p:nvPicPr>
          <p:blipFill>
            <a:blip r:embed="rId2"/>
            <a:srcRect t="29515" b="29515"/>
            <a:stretch>
              <a:fillRect/>
            </a:stretch>
          </p:blipFill>
          <p:spPr>
            <a:xfrm>
              <a:off x="0" y="0"/>
              <a:ext cx="24384000" cy="4108305"/>
            </a:xfrm>
            <a:prstGeom prst="rect">
              <a:avLst/>
            </a:prstGeom>
          </p:spPr>
        </p:pic>
      </p:gr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26065" y="4394362"/>
            <a:ext cx="1014256" cy="1014256"/>
          </a:xfrm>
          <a:prstGeom prst="rect">
            <a:avLst/>
          </a:prstGeom>
        </p:spPr>
      </p:pic>
      <p:pic>
        <p:nvPicPr>
          <p:cNvPr id="9" name="Picture 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957131" y="4394362"/>
            <a:ext cx="962276" cy="1014256"/>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36872" y="4394362"/>
            <a:ext cx="1014256" cy="1014256"/>
          </a:xfrm>
          <a:prstGeom prst="rect">
            <a:avLst/>
          </a:prstGeom>
        </p:spPr>
      </p:pic>
      <p:sp>
        <p:nvSpPr>
          <p:cNvPr id="11" name="TextBox 11"/>
          <p:cNvSpPr txBox="1"/>
          <p:nvPr/>
        </p:nvSpPr>
        <p:spPr>
          <a:xfrm>
            <a:off x="302448" y="5739508"/>
            <a:ext cx="2944317" cy="2154436"/>
          </a:xfrm>
          <a:prstGeom prst="rect">
            <a:avLst/>
          </a:prstGeom>
        </p:spPr>
        <p:txBody>
          <a:bodyPr wrap="square" lIns="0" tIns="0" rIns="0" bIns="0" rtlCol="0" anchor="t">
            <a:spAutoFit/>
          </a:bodyPr>
          <a:lstStyle/>
          <a:p>
            <a:pPr algn="ctr">
              <a:lnSpc>
                <a:spcPts val="2800"/>
              </a:lnSpc>
            </a:pPr>
            <a:r>
              <a:rPr lang="en-US" sz="2000" dirty="0">
                <a:solidFill>
                  <a:srgbClr val="3998A5"/>
                </a:solidFill>
                <a:latin typeface="Poppins ExtraBold Bold"/>
              </a:rPr>
              <a:t>ACCÈS SÉCURISÉ</a:t>
            </a:r>
          </a:p>
          <a:p>
            <a:pPr algn="ctr">
              <a:lnSpc>
                <a:spcPts val="2800"/>
              </a:lnSpc>
            </a:pPr>
            <a:endParaRPr lang="en-US" sz="2400" dirty="0">
              <a:solidFill>
                <a:srgbClr val="3998A5"/>
              </a:solidFill>
              <a:latin typeface="Aptos"/>
            </a:endParaRPr>
          </a:p>
          <a:p>
            <a:pPr algn="ctr">
              <a:lnSpc>
                <a:spcPts val="2800"/>
              </a:lnSpc>
            </a:pPr>
            <a:r>
              <a:rPr lang="en-US" sz="2400" dirty="0">
                <a:solidFill>
                  <a:srgbClr val="4D5271"/>
                </a:solidFill>
                <a:latin typeface="Aptos"/>
              </a:rPr>
              <a:t> a</a:t>
            </a:r>
            <a:r>
              <a:rPr lang="fr-FR" sz="2400" dirty="0" err="1">
                <a:solidFill>
                  <a:srgbClr val="4D5271"/>
                </a:solidFill>
                <a:latin typeface="Aptos"/>
              </a:rPr>
              <a:t>vec</a:t>
            </a:r>
            <a:r>
              <a:rPr lang="fr-FR" sz="2400" dirty="0">
                <a:solidFill>
                  <a:srgbClr val="4D5271"/>
                </a:solidFill>
                <a:latin typeface="Aptos"/>
              </a:rPr>
              <a:t> des identifiants de connexion personnels à chaque établissement</a:t>
            </a:r>
          </a:p>
        </p:txBody>
      </p:sp>
      <p:sp>
        <p:nvSpPr>
          <p:cNvPr id="12" name="TextBox 12"/>
          <p:cNvSpPr txBox="1"/>
          <p:nvPr/>
        </p:nvSpPr>
        <p:spPr>
          <a:xfrm>
            <a:off x="4057218" y="5756025"/>
            <a:ext cx="2762101" cy="2136482"/>
          </a:xfrm>
          <a:prstGeom prst="rect">
            <a:avLst/>
          </a:prstGeom>
        </p:spPr>
        <p:txBody>
          <a:bodyPr lIns="0" tIns="0" rIns="0" bIns="0" rtlCol="0" anchor="t">
            <a:spAutoFit/>
          </a:bodyPr>
          <a:lstStyle/>
          <a:p>
            <a:pPr algn="ctr">
              <a:lnSpc>
                <a:spcPts val="2800"/>
              </a:lnSpc>
            </a:pPr>
            <a:r>
              <a:rPr lang="en-US" sz="2000" dirty="0">
                <a:solidFill>
                  <a:srgbClr val="3998A5"/>
                </a:solidFill>
                <a:latin typeface="Poppins ExtraBold Bold"/>
              </a:rPr>
              <a:t>FULL WEB</a:t>
            </a:r>
          </a:p>
          <a:p>
            <a:pPr algn="ctr">
              <a:lnSpc>
                <a:spcPts val="2800"/>
              </a:lnSpc>
            </a:pPr>
            <a:endParaRPr lang="fr-FR" sz="2000" dirty="0">
              <a:solidFill>
                <a:srgbClr val="3998A5"/>
              </a:solidFill>
              <a:latin typeface="Poppins ExtraBold Bold"/>
              <a:cs typeface="Poppins ExtraBold Bold"/>
            </a:endParaRPr>
          </a:p>
          <a:p>
            <a:pPr algn="ctr">
              <a:lnSpc>
                <a:spcPts val="2800"/>
              </a:lnSpc>
            </a:pPr>
            <a:r>
              <a:rPr lang="fr-FR" sz="2400">
                <a:solidFill>
                  <a:srgbClr val="4D5271"/>
                </a:solidFill>
                <a:latin typeface="Aptos"/>
              </a:rPr>
              <a:t>avec une saisie  exclusivement en ligne. </a:t>
            </a:r>
          </a:p>
          <a:p>
            <a:pPr algn="ctr">
              <a:lnSpc>
                <a:spcPts val="2800"/>
              </a:lnSpc>
            </a:pPr>
            <a:endParaRPr lang="en-US" sz="2000" dirty="0">
              <a:solidFill>
                <a:srgbClr val="4D5271"/>
              </a:solidFill>
              <a:latin typeface="Poppins ExtraBold Bold"/>
            </a:endParaRPr>
          </a:p>
        </p:txBody>
      </p:sp>
      <p:sp>
        <p:nvSpPr>
          <p:cNvPr id="13" name="TextBox 13"/>
          <p:cNvSpPr txBox="1"/>
          <p:nvPr/>
        </p:nvSpPr>
        <p:spPr>
          <a:xfrm>
            <a:off x="7762950" y="5756025"/>
            <a:ext cx="2762101" cy="2495555"/>
          </a:xfrm>
          <a:prstGeom prst="rect">
            <a:avLst/>
          </a:prstGeom>
        </p:spPr>
        <p:txBody>
          <a:bodyPr lIns="0" tIns="0" rIns="0" bIns="0" rtlCol="0" anchor="t">
            <a:spAutoFit/>
          </a:bodyPr>
          <a:lstStyle/>
          <a:p>
            <a:pPr algn="ctr">
              <a:lnSpc>
                <a:spcPts val="2800"/>
              </a:lnSpc>
            </a:pPr>
            <a:r>
              <a:rPr lang="en-US" sz="2000" dirty="0">
                <a:solidFill>
                  <a:srgbClr val="3998A5"/>
                </a:solidFill>
                <a:latin typeface="Poppins ExtraBold Bold"/>
              </a:rPr>
              <a:t>GAIN DE TEMPS</a:t>
            </a:r>
          </a:p>
          <a:p>
            <a:pPr algn="ctr">
              <a:lnSpc>
                <a:spcPts val="2800"/>
              </a:lnSpc>
            </a:pPr>
            <a:endParaRPr lang="en-US" sz="2000" dirty="0">
              <a:solidFill>
                <a:srgbClr val="3998A5"/>
              </a:solidFill>
              <a:latin typeface="Poppins ExtraBold Bold"/>
            </a:endParaRPr>
          </a:p>
          <a:p>
            <a:pPr algn="ctr">
              <a:lnSpc>
                <a:spcPts val="2800"/>
              </a:lnSpc>
            </a:pPr>
            <a:r>
              <a:rPr lang="en-US" sz="2400" dirty="0">
                <a:solidFill>
                  <a:srgbClr val="4D5271"/>
                </a:solidFill>
                <a:latin typeface="Aptos"/>
              </a:rPr>
              <a:t>avec un </a:t>
            </a:r>
            <a:r>
              <a:rPr lang="en-US" sz="2400" dirty="0" err="1">
                <a:solidFill>
                  <a:srgbClr val="4D5271"/>
                </a:solidFill>
                <a:latin typeface="Aptos"/>
              </a:rPr>
              <a:t>pré-remplissage</a:t>
            </a:r>
            <a:r>
              <a:rPr lang="en-US" sz="2400" dirty="0">
                <a:solidFill>
                  <a:srgbClr val="4D5271"/>
                </a:solidFill>
                <a:latin typeface="Aptos"/>
              </a:rPr>
              <a:t> de </a:t>
            </a:r>
            <a:r>
              <a:rPr lang="en-US" sz="2400" dirty="0" err="1">
                <a:solidFill>
                  <a:srgbClr val="4D5271"/>
                </a:solidFill>
                <a:latin typeface="Aptos"/>
              </a:rPr>
              <a:t>vos</a:t>
            </a:r>
            <a:r>
              <a:rPr lang="en-US" sz="2400" dirty="0">
                <a:solidFill>
                  <a:srgbClr val="4D5271"/>
                </a:solidFill>
                <a:latin typeface="Aptos"/>
              </a:rPr>
              <a:t> données grâce à aux imports </a:t>
            </a:r>
          </a:p>
          <a:p>
            <a:pPr algn="ctr">
              <a:lnSpc>
                <a:spcPts val="2800"/>
              </a:lnSpc>
            </a:pPr>
            <a:endParaRPr lang="en-US" sz="2000" dirty="0">
              <a:solidFill>
                <a:srgbClr val="4D5271"/>
              </a:solidFill>
              <a:latin typeface="Poppins ExtraBold Bold"/>
            </a:endParaRPr>
          </a:p>
        </p:txBody>
      </p:sp>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2341947" y="4394362"/>
            <a:ext cx="1014256" cy="1014256"/>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191766" y="4394362"/>
            <a:ext cx="724771" cy="1014256"/>
          </a:xfrm>
          <a:prstGeom prst="rect">
            <a:avLst/>
          </a:prstGeom>
        </p:spPr>
      </p:pic>
      <p:sp>
        <p:nvSpPr>
          <p:cNvPr id="20" name="Freeform 6">
            <a:extLst>
              <a:ext uri="{FF2B5EF4-FFF2-40B4-BE49-F238E27FC236}">
                <a16:creationId xmlns:a16="http://schemas.microsoft.com/office/drawing/2014/main" id="{00AF575D-4333-12A0-631B-191BDA9D8757}"/>
              </a:ext>
            </a:extLst>
          </p:cNvPr>
          <p:cNvSpPr/>
          <p:nvPr/>
        </p:nvSpPr>
        <p:spPr>
          <a:xfrm>
            <a:off x="0" y="3072326"/>
            <a:ext cx="10885040" cy="718428"/>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16" name="TextBox 16"/>
          <p:cNvSpPr txBox="1"/>
          <p:nvPr/>
        </p:nvSpPr>
        <p:spPr>
          <a:xfrm>
            <a:off x="11468025" y="5756025"/>
            <a:ext cx="3076575" cy="2154436"/>
          </a:xfrm>
          <a:prstGeom prst="rect">
            <a:avLst/>
          </a:prstGeom>
        </p:spPr>
        <p:txBody>
          <a:bodyPr wrap="square" lIns="0" tIns="0" rIns="0" bIns="0" rtlCol="0" anchor="t">
            <a:spAutoFit/>
          </a:bodyPr>
          <a:lstStyle/>
          <a:p>
            <a:pPr algn="ctr">
              <a:lnSpc>
                <a:spcPts val="2800"/>
              </a:lnSpc>
            </a:pPr>
            <a:r>
              <a:rPr lang="en-US" sz="2000" dirty="0">
                <a:solidFill>
                  <a:srgbClr val="3998A5"/>
                </a:solidFill>
                <a:latin typeface="Poppins ExtraBold Bold"/>
              </a:rPr>
              <a:t>SAUVEGARDE</a:t>
            </a:r>
          </a:p>
          <a:p>
            <a:pPr algn="ctr">
              <a:lnSpc>
                <a:spcPts val="2800"/>
              </a:lnSpc>
            </a:pPr>
            <a:endParaRPr lang="en-US" sz="2000" dirty="0">
              <a:solidFill>
                <a:srgbClr val="3998A5"/>
              </a:solidFill>
              <a:latin typeface="Poppins ExtraBold Bold"/>
            </a:endParaRPr>
          </a:p>
          <a:p>
            <a:pPr algn="ctr">
              <a:lnSpc>
                <a:spcPts val="2800"/>
              </a:lnSpc>
            </a:pPr>
            <a:r>
              <a:rPr lang="en-US" sz="2400" dirty="0">
                <a:solidFill>
                  <a:srgbClr val="4D5271"/>
                </a:solidFill>
                <a:latin typeface="Aptos"/>
              </a:rPr>
              <a:t>des données </a:t>
            </a:r>
            <a:r>
              <a:rPr lang="en-US" sz="2400" dirty="0" err="1">
                <a:solidFill>
                  <a:srgbClr val="4D5271"/>
                </a:solidFill>
                <a:latin typeface="Aptos"/>
              </a:rPr>
              <a:t>instantanées</a:t>
            </a:r>
            <a:r>
              <a:rPr lang="en-US" sz="2400" dirty="0">
                <a:solidFill>
                  <a:srgbClr val="4D5271"/>
                </a:solidFill>
                <a:latin typeface="Aptos"/>
              </a:rPr>
              <a:t> grâce aux </a:t>
            </a:r>
            <a:r>
              <a:rPr lang="en-US" sz="2400" dirty="0" err="1">
                <a:solidFill>
                  <a:srgbClr val="4D5271"/>
                </a:solidFill>
                <a:latin typeface="Aptos"/>
              </a:rPr>
              <a:t>identifiants</a:t>
            </a:r>
            <a:r>
              <a:rPr lang="en-US" sz="2400" dirty="0">
                <a:solidFill>
                  <a:srgbClr val="4D5271"/>
                </a:solidFill>
                <a:latin typeface="Aptos"/>
              </a:rPr>
              <a:t> de </a:t>
            </a:r>
            <a:r>
              <a:rPr lang="en-US" sz="2400" dirty="0" err="1">
                <a:solidFill>
                  <a:srgbClr val="4D5271"/>
                </a:solidFill>
                <a:latin typeface="Aptos"/>
              </a:rPr>
              <a:t>connexion</a:t>
            </a:r>
            <a:endParaRPr lang="en-US" sz="2400" dirty="0">
              <a:solidFill>
                <a:srgbClr val="4D5271"/>
              </a:solidFill>
              <a:latin typeface="Aptos"/>
              <a:cs typeface="Poppins ExtraBold Bold"/>
            </a:endParaRPr>
          </a:p>
        </p:txBody>
      </p:sp>
      <p:sp>
        <p:nvSpPr>
          <p:cNvPr id="17" name="TextBox 17"/>
          <p:cNvSpPr txBox="1"/>
          <p:nvPr/>
        </p:nvSpPr>
        <p:spPr>
          <a:xfrm>
            <a:off x="15173101" y="5756025"/>
            <a:ext cx="2762101" cy="2513509"/>
          </a:xfrm>
          <a:prstGeom prst="rect">
            <a:avLst/>
          </a:prstGeom>
        </p:spPr>
        <p:txBody>
          <a:bodyPr lIns="0" tIns="0" rIns="0" bIns="0" rtlCol="0" anchor="t">
            <a:spAutoFit/>
          </a:bodyPr>
          <a:lstStyle/>
          <a:p>
            <a:pPr algn="ctr">
              <a:lnSpc>
                <a:spcPts val="2800"/>
              </a:lnSpc>
            </a:pPr>
            <a:r>
              <a:rPr lang="en-US" sz="2000" dirty="0">
                <a:solidFill>
                  <a:srgbClr val="3998A5"/>
                </a:solidFill>
                <a:latin typeface="Poppins ExtraBold Bold"/>
              </a:rPr>
              <a:t>UN SEUL ENDROIT</a:t>
            </a:r>
          </a:p>
          <a:p>
            <a:pPr algn="ctr">
              <a:lnSpc>
                <a:spcPts val="2800"/>
              </a:lnSpc>
            </a:pPr>
            <a:endParaRPr lang="en-US" sz="2000" dirty="0">
              <a:solidFill>
                <a:srgbClr val="3998A5"/>
              </a:solidFill>
              <a:latin typeface="Poppins ExtraBold Bold"/>
            </a:endParaRPr>
          </a:p>
          <a:p>
            <a:pPr algn="ctr">
              <a:lnSpc>
                <a:spcPts val="2800"/>
              </a:lnSpc>
            </a:pPr>
            <a:r>
              <a:rPr lang="en-US" sz="2400" dirty="0" err="1">
                <a:solidFill>
                  <a:srgbClr val="4D5271"/>
                </a:solidFill>
                <a:latin typeface="Aptos"/>
              </a:rPr>
              <a:t>où</a:t>
            </a:r>
            <a:r>
              <a:rPr lang="en-US" sz="2400" dirty="0">
                <a:solidFill>
                  <a:srgbClr val="4D5271"/>
                </a:solidFill>
                <a:latin typeface="Aptos"/>
              </a:rPr>
              <a:t> </a:t>
            </a:r>
            <a:r>
              <a:rPr lang="en-US" sz="2400" dirty="0" err="1">
                <a:solidFill>
                  <a:srgbClr val="4D5271"/>
                </a:solidFill>
                <a:latin typeface="Aptos"/>
              </a:rPr>
              <a:t>saisir</a:t>
            </a:r>
            <a:r>
              <a:rPr lang="en-US" sz="2400" dirty="0">
                <a:solidFill>
                  <a:srgbClr val="4D5271"/>
                </a:solidFill>
                <a:latin typeface="Aptos"/>
              </a:rPr>
              <a:t> et </a:t>
            </a:r>
            <a:r>
              <a:rPr lang="en-US" sz="2400" dirty="0" err="1">
                <a:solidFill>
                  <a:srgbClr val="4D5271"/>
                </a:solidFill>
                <a:latin typeface="Aptos"/>
              </a:rPr>
              <a:t>transmettre</a:t>
            </a:r>
            <a:r>
              <a:rPr lang="en-US" sz="2400" dirty="0">
                <a:solidFill>
                  <a:srgbClr val="4D5271"/>
                </a:solidFill>
                <a:latin typeface="Aptos"/>
              </a:rPr>
              <a:t> </a:t>
            </a:r>
            <a:r>
              <a:rPr lang="en-US" sz="2400" dirty="0" err="1">
                <a:solidFill>
                  <a:srgbClr val="4D5271"/>
                </a:solidFill>
                <a:latin typeface="Aptos"/>
              </a:rPr>
              <a:t>votre</a:t>
            </a:r>
            <a:r>
              <a:rPr lang="en-US" sz="2400" dirty="0">
                <a:solidFill>
                  <a:srgbClr val="4D5271"/>
                </a:solidFill>
                <a:latin typeface="Aptos"/>
              </a:rPr>
              <a:t> </a:t>
            </a:r>
            <a:r>
              <a:rPr lang="en-US" sz="2400" dirty="0" err="1">
                <a:solidFill>
                  <a:srgbClr val="4D5271"/>
                </a:solidFill>
                <a:latin typeface="Aptos"/>
              </a:rPr>
              <a:t>rsu</a:t>
            </a:r>
            <a:r>
              <a:rPr lang="en-US" sz="2400" dirty="0">
                <a:solidFill>
                  <a:srgbClr val="4D5271"/>
                </a:solidFill>
                <a:latin typeface="Aptos"/>
              </a:rPr>
              <a:t> au </a:t>
            </a:r>
            <a:r>
              <a:rPr lang="en-US" sz="2400" dirty="0" err="1">
                <a:solidFill>
                  <a:srgbClr val="4D5271"/>
                </a:solidFill>
                <a:latin typeface="Aptos"/>
              </a:rPr>
              <a:t>cdg</a:t>
            </a:r>
            <a:r>
              <a:rPr lang="en-US" sz="2400" dirty="0">
                <a:solidFill>
                  <a:srgbClr val="4D5271"/>
                </a:solidFill>
                <a:latin typeface="Aptos"/>
              </a:rPr>
              <a:t> et la </a:t>
            </a:r>
            <a:r>
              <a:rPr lang="en-US" sz="2400" dirty="0" err="1">
                <a:solidFill>
                  <a:srgbClr val="4D5271"/>
                </a:solidFill>
                <a:latin typeface="Aptos"/>
              </a:rPr>
              <a:t>possibilité</a:t>
            </a:r>
            <a:r>
              <a:rPr lang="en-US" sz="2400" dirty="0">
                <a:solidFill>
                  <a:srgbClr val="4D5271"/>
                </a:solidFill>
                <a:latin typeface="Aptos"/>
              </a:rPr>
              <a:t> de dialoguer en ligne</a:t>
            </a:r>
            <a:endParaRPr lang="en-US" sz="2400">
              <a:solidFill>
                <a:srgbClr val="4D5271"/>
              </a:solidFill>
              <a:latin typeface="Aptos"/>
              <a:cs typeface="Poppins ExtraBold Bold"/>
            </a:endParaRPr>
          </a:p>
        </p:txBody>
      </p:sp>
      <p:pic>
        <p:nvPicPr>
          <p:cNvPr id="22" name="Image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622830" y="503958"/>
            <a:ext cx="2316287" cy="2349142"/>
          </a:xfrm>
          <a:prstGeom prst="rect">
            <a:avLst/>
          </a:prstGeom>
        </p:spPr>
      </p:pic>
      <p:sp>
        <p:nvSpPr>
          <p:cNvPr id="7" name="TextBox 7"/>
          <p:cNvSpPr txBox="1"/>
          <p:nvPr/>
        </p:nvSpPr>
        <p:spPr>
          <a:xfrm>
            <a:off x="149007" y="3147936"/>
            <a:ext cx="14127888" cy="586186"/>
          </a:xfrm>
          <a:prstGeom prst="rect">
            <a:avLst/>
          </a:prstGeom>
        </p:spPr>
        <p:txBody>
          <a:bodyPr wrap="square" lIns="0" tIns="0" rIns="0" bIns="0" rtlCol="0" anchor="t">
            <a:spAutoFit/>
          </a:bodyPr>
          <a:lstStyle/>
          <a:p>
            <a:pPr>
              <a:lnSpc>
                <a:spcPts val="4861"/>
              </a:lnSpc>
            </a:pPr>
            <a:r>
              <a:rPr lang="fr-FR" sz="3200" dirty="0">
                <a:solidFill>
                  <a:srgbClr val="FFFFFF"/>
                </a:solidFill>
                <a:latin typeface="Poppins ExtraBold Bold"/>
                <a:cs typeface="Poppins ExtraBold Bold"/>
              </a:rPr>
              <a:t>Les avantages de la plateforme données sociales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6">
            <a:extLst>
              <a:ext uri="{FF2B5EF4-FFF2-40B4-BE49-F238E27FC236}">
                <a16:creationId xmlns:a16="http://schemas.microsoft.com/office/drawing/2014/main" id="{20EFD7D0-457C-7E79-C366-905A9B7D928F}"/>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17" name="TextBox 17"/>
          <p:cNvSpPr txBox="1"/>
          <p:nvPr/>
        </p:nvSpPr>
        <p:spPr>
          <a:xfrm>
            <a:off x="2231232" y="2119164"/>
            <a:ext cx="15265696" cy="346249"/>
          </a:xfrm>
          <a:prstGeom prst="rect">
            <a:avLst/>
          </a:prstGeom>
        </p:spPr>
        <p:txBody>
          <a:bodyPr wrap="square" lIns="0" tIns="0" rIns="0" bIns="0" rtlCol="0" anchor="t">
            <a:spAutoFit/>
          </a:bodyPr>
          <a:lstStyle/>
          <a:p>
            <a:pPr marL="0" lvl="0" indent="0">
              <a:lnSpc>
                <a:spcPts val="2696"/>
              </a:lnSpc>
              <a:spcBef>
                <a:spcPct val="0"/>
              </a:spcBef>
            </a:pPr>
            <a:r>
              <a:rPr lang="fr-FR" sz="2400" dirty="0"/>
              <a:t>Bénéficier des contrôles de cohérences sur partie consolidée de l’application </a:t>
            </a:r>
          </a:p>
        </p:txBody>
      </p:sp>
      <p:sp>
        <p:nvSpPr>
          <p:cNvPr id="18" name="TextBox 18"/>
          <p:cNvSpPr txBox="1"/>
          <p:nvPr/>
        </p:nvSpPr>
        <p:spPr>
          <a:xfrm>
            <a:off x="784478" y="378810"/>
            <a:ext cx="12557574" cy="602751"/>
          </a:xfrm>
          <a:prstGeom prst="rect">
            <a:avLst/>
          </a:prstGeom>
          <a:noFill/>
        </p:spPr>
        <p:txBody>
          <a:bodyPr wrap="square" lIns="0" tIns="0" rIns="0" bIns="0" rtlCol="0" anchor="t">
            <a:spAutoFit/>
          </a:bodyPr>
          <a:lstStyle/>
          <a:p>
            <a:pPr>
              <a:lnSpc>
                <a:spcPts val="4861"/>
              </a:lnSpc>
            </a:pPr>
            <a:r>
              <a:rPr lang="en-US" sz="3200" dirty="0">
                <a:solidFill>
                  <a:schemeClr val="bg1"/>
                </a:solidFill>
                <a:latin typeface="Poppins ExtraBold"/>
              </a:rPr>
              <a:t>Les grands principes de la </a:t>
            </a:r>
            <a:r>
              <a:rPr lang="en-US" sz="3200" dirty="0" err="1">
                <a:solidFill>
                  <a:schemeClr val="bg1"/>
                </a:solidFill>
                <a:latin typeface="Poppins ExtraBold"/>
              </a:rPr>
              <a:t>plateforme</a:t>
            </a:r>
            <a:r>
              <a:rPr lang="en-US" sz="3200" dirty="0">
                <a:solidFill>
                  <a:schemeClr val="bg1"/>
                </a:solidFill>
                <a:latin typeface="Poppins ExtraBold"/>
              </a:rPr>
              <a:t> “données </a:t>
            </a:r>
            <a:r>
              <a:rPr lang="en-US" sz="3200" dirty="0" err="1">
                <a:solidFill>
                  <a:schemeClr val="bg1"/>
                </a:solidFill>
                <a:latin typeface="Poppins ExtraBold"/>
              </a:rPr>
              <a:t>sociales</a:t>
            </a:r>
            <a:r>
              <a:rPr lang="en-US" sz="3200" dirty="0">
                <a:solidFill>
                  <a:schemeClr val="bg1"/>
                </a:solidFill>
                <a:latin typeface="Poppins ExtraBold"/>
              </a:rPr>
              <a:t>” </a:t>
            </a:r>
          </a:p>
        </p:txBody>
      </p:sp>
      <p:sp>
        <p:nvSpPr>
          <p:cNvPr id="19" name="TextBox 19"/>
          <p:cNvSpPr txBox="1"/>
          <p:nvPr/>
        </p:nvSpPr>
        <p:spPr>
          <a:xfrm>
            <a:off x="2180221" y="3059974"/>
            <a:ext cx="15265696" cy="346249"/>
          </a:xfrm>
          <a:prstGeom prst="rect">
            <a:avLst/>
          </a:prstGeom>
        </p:spPr>
        <p:txBody>
          <a:bodyPr wrap="square" lIns="0" tIns="0" rIns="0" bIns="0" rtlCol="0" anchor="t">
            <a:spAutoFit/>
          </a:bodyPr>
          <a:lstStyle/>
          <a:p>
            <a:pPr marL="0" lvl="0" indent="0">
              <a:lnSpc>
                <a:spcPts val="2696"/>
              </a:lnSpc>
              <a:spcBef>
                <a:spcPct val="0"/>
              </a:spcBef>
            </a:pPr>
            <a:r>
              <a:rPr lang="fr-FR" sz="2400" dirty="0"/>
              <a:t>Obtenir un contrôle complémentaire des données de la part du CDG</a:t>
            </a:r>
          </a:p>
        </p:txBody>
      </p:sp>
      <p:sp>
        <p:nvSpPr>
          <p:cNvPr id="20" name="TextBox 20"/>
          <p:cNvSpPr txBox="1"/>
          <p:nvPr/>
        </p:nvSpPr>
        <p:spPr>
          <a:xfrm>
            <a:off x="2180221" y="3990012"/>
            <a:ext cx="15265696" cy="346249"/>
          </a:xfrm>
          <a:prstGeom prst="rect">
            <a:avLst/>
          </a:prstGeom>
        </p:spPr>
        <p:txBody>
          <a:bodyPr wrap="square" lIns="0" tIns="0" rIns="0" bIns="0" rtlCol="0" anchor="t">
            <a:spAutoFit/>
          </a:bodyPr>
          <a:lstStyle/>
          <a:p>
            <a:pPr marL="0" lvl="0" indent="0">
              <a:lnSpc>
                <a:spcPts val="2696"/>
              </a:lnSpc>
              <a:spcBef>
                <a:spcPct val="0"/>
              </a:spcBef>
            </a:pPr>
            <a:r>
              <a:rPr lang="fr-FR" sz="2400" dirty="0"/>
              <a:t>Envoi sécurisé et assuré à la DGCL</a:t>
            </a:r>
          </a:p>
        </p:txBody>
      </p:sp>
      <p:sp>
        <p:nvSpPr>
          <p:cNvPr id="21" name="TextBox 21"/>
          <p:cNvSpPr txBox="1"/>
          <p:nvPr/>
        </p:nvSpPr>
        <p:spPr>
          <a:xfrm>
            <a:off x="2180221" y="4941594"/>
            <a:ext cx="15265696" cy="346249"/>
          </a:xfrm>
          <a:prstGeom prst="rect">
            <a:avLst/>
          </a:prstGeom>
        </p:spPr>
        <p:txBody>
          <a:bodyPr wrap="square" lIns="0" tIns="0" rIns="0" bIns="0" rtlCol="0" anchor="t">
            <a:spAutoFit/>
          </a:bodyPr>
          <a:lstStyle/>
          <a:p>
            <a:pPr marL="0" lvl="0" indent="0">
              <a:lnSpc>
                <a:spcPts val="2696"/>
              </a:lnSpc>
              <a:spcBef>
                <a:spcPct val="0"/>
              </a:spcBef>
            </a:pPr>
            <a:r>
              <a:rPr lang="fr-FR" sz="2400" dirty="0"/>
              <a:t>Compléter les enquêtes complémentaires Handitorial, RASSCT et GPEEC</a:t>
            </a:r>
          </a:p>
        </p:txBody>
      </p:sp>
      <p:sp>
        <p:nvSpPr>
          <p:cNvPr id="22" name="TextBox 22"/>
          <p:cNvSpPr txBox="1"/>
          <p:nvPr/>
        </p:nvSpPr>
        <p:spPr>
          <a:xfrm>
            <a:off x="2182725" y="5860860"/>
            <a:ext cx="15265696" cy="692497"/>
          </a:xfrm>
          <a:prstGeom prst="rect">
            <a:avLst/>
          </a:prstGeom>
        </p:spPr>
        <p:txBody>
          <a:bodyPr wrap="square" lIns="0" tIns="0" rIns="0" bIns="0" rtlCol="0" anchor="t">
            <a:spAutoFit/>
          </a:bodyPr>
          <a:lstStyle/>
          <a:p>
            <a:pPr marL="0" lvl="0" indent="0">
              <a:lnSpc>
                <a:spcPts val="2696"/>
              </a:lnSpc>
              <a:spcBef>
                <a:spcPct val="0"/>
              </a:spcBef>
            </a:pPr>
            <a:r>
              <a:rPr lang="fr-FR" sz="2400" dirty="0"/>
              <a:t>Obtenir la synthèse automatisée pour présentation au CST et se voir proposer plus facilement des analyses personnalisées RH de la part de son CDG</a:t>
            </a:r>
          </a:p>
        </p:txBody>
      </p:sp>
      <p:sp>
        <p:nvSpPr>
          <p:cNvPr id="2" name="Rectangle 1">
            <a:extLst>
              <a:ext uri="{FF2B5EF4-FFF2-40B4-BE49-F238E27FC236}">
                <a16:creationId xmlns:a16="http://schemas.microsoft.com/office/drawing/2014/main" id="{C7822F70-4ED4-637F-A90B-51116F557BE0}"/>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6" name="Connecteur droit avec flèche 5">
            <a:extLst>
              <a:ext uri="{FF2B5EF4-FFF2-40B4-BE49-F238E27FC236}">
                <a16:creationId xmlns:a16="http://schemas.microsoft.com/office/drawing/2014/main" id="{32E0AD4A-E216-8E1A-2E76-55AC3FCCC3D4}"/>
              </a:ext>
            </a:extLst>
          </p:cNvPr>
          <p:cNvCxnSpPr>
            <a:cxnSpLocks/>
          </p:cNvCxnSpPr>
          <p:nvPr/>
        </p:nvCxnSpPr>
        <p:spPr>
          <a:xfrm>
            <a:off x="1295128" y="2263180"/>
            <a:ext cx="733672"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23" name="Connecteur droit avec flèche 22">
            <a:extLst>
              <a:ext uri="{FF2B5EF4-FFF2-40B4-BE49-F238E27FC236}">
                <a16:creationId xmlns:a16="http://schemas.microsoft.com/office/drawing/2014/main" id="{91E62178-D304-374A-9665-B736BE25D4CE}"/>
              </a:ext>
            </a:extLst>
          </p:cNvPr>
          <p:cNvCxnSpPr>
            <a:cxnSpLocks/>
          </p:cNvCxnSpPr>
          <p:nvPr/>
        </p:nvCxnSpPr>
        <p:spPr>
          <a:xfrm>
            <a:off x="1295128" y="3233098"/>
            <a:ext cx="733672"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24" name="Connecteur droit avec flèche 23">
            <a:extLst>
              <a:ext uri="{FF2B5EF4-FFF2-40B4-BE49-F238E27FC236}">
                <a16:creationId xmlns:a16="http://schemas.microsoft.com/office/drawing/2014/main" id="{DC308595-7FB3-F8CC-9782-EF4C68EE4EB6}"/>
              </a:ext>
            </a:extLst>
          </p:cNvPr>
          <p:cNvCxnSpPr>
            <a:cxnSpLocks/>
          </p:cNvCxnSpPr>
          <p:nvPr/>
        </p:nvCxnSpPr>
        <p:spPr>
          <a:xfrm>
            <a:off x="1295128" y="4163136"/>
            <a:ext cx="733672"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25" name="Connecteur droit avec flèche 24">
            <a:extLst>
              <a:ext uri="{FF2B5EF4-FFF2-40B4-BE49-F238E27FC236}">
                <a16:creationId xmlns:a16="http://schemas.microsoft.com/office/drawing/2014/main" id="{62DB425F-7654-DF37-D9D7-B229AA03439F}"/>
              </a:ext>
            </a:extLst>
          </p:cNvPr>
          <p:cNvCxnSpPr>
            <a:cxnSpLocks/>
          </p:cNvCxnSpPr>
          <p:nvPr/>
        </p:nvCxnSpPr>
        <p:spPr>
          <a:xfrm>
            <a:off x="1295128" y="5082392"/>
            <a:ext cx="733672"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26" name="Connecteur droit avec flèche 25">
            <a:extLst>
              <a:ext uri="{FF2B5EF4-FFF2-40B4-BE49-F238E27FC236}">
                <a16:creationId xmlns:a16="http://schemas.microsoft.com/office/drawing/2014/main" id="{50551E24-80ED-A163-912B-6FD526700141}"/>
              </a:ext>
            </a:extLst>
          </p:cNvPr>
          <p:cNvCxnSpPr>
            <a:cxnSpLocks/>
          </p:cNvCxnSpPr>
          <p:nvPr/>
        </p:nvCxnSpPr>
        <p:spPr>
          <a:xfrm>
            <a:off x="1295128" y="6007596"/>
            <a:ext cx="733672"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4233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6">
            <a:extLst>
              <a:ext uri="{FF2B5EF4-FFF2-40B4-BE49-F238E27FC236}">
                <a16:creationId xmlns:a16="http://schemas.microsoft.com/office/drawing/2014/main" id="{23BF6F6B-5D9D-56EE-7DBB-006CD75D40AA}"/>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7" name="Rectangle 6"/>
          <p:cNvSpPr/>
          <p:nvPr/>
        </p:nvSpPr>
        <p:spPr>
          <a:xfrm>
            <a:off x="1367136" y="6223620"/>
            <a:ext cx="1872208"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a:off x="9349054" y="5141653"/>
            <a:ext cx="8587854" cy="3570208"/>
          </a:xfrm>
          <a:prstGeom prst="rect">
            <a:avLst/>
          </a:prstGeom>
          <a:noFill/>
        </p:spPr>
        <p:txBody>
          <a:bodyPr wrap="square" lIns="91440" tIns="45720" rIns="91440" bIns="45720" rtlCol="0" anchor="t">
            <a:spAutoFit/>
          </a:bodyPr>
          <a:lstStyle/>
          <a:p>
            <a:r>
              <a:rPr lang="fr-FR" sz="2400" dirty="0"/>
              <a:t>Mot de passe identique à la session de l’année dernière</a:t>
            </a:r>
          </a:p>
          <a:p>
            <a:r>
              <a:rPr lang="fr-FR" sz="2400" b="1" dirty="0">
                <a:solidFill>
                  <a:srgbClr val="FF0000"/>
                </a:solidFill>
              </a:rPr>
              <a:t>Il est fortement recommandé de le modifier à la 1</a:t>
            </a:r>
            <a:r>
              <a:rPr lang="fr-FR" sz="2400" b="1" baseline="30000" dirty="0">
                <a:solidFill>
                  <a:srgbClr val="FF0000"/>
                </a:solidFill>
              </a:rPr>
              <a:t>ère</a:t>
            </a:r>
            <a:r>
              <a:rPr lang="fr-FR" sz="2400" b="1" dirty="0">
                <a:solidFill>
                  <a:srgbClr val="FF0000"/>
                </a:solidFill>
              </a:rPr>
              <a:t> connexion (RGPD)</a:t>
            </a:r>
          </a:p>
          <a:p>
            <a:endParaRPr lang="fr-FR" sz="2800" b="1" dirty="0"/>
          </a:p>
          <a:p>
            <a:r>
              <a:rPr lang="fr-FR" sz="2400" b="1" dirty="0"/>
              <a:t>Le mot de passe devra contenir </a:t>
            </a:r>
          </a:p>
          <a:p>
            <a:pPr marL="342900" indent="-342900">
              <a:buFont typeface="Wingdings" panose="05000000000000000000" pitchFamily="2" charset="2"/>
              <a:buChar char="Ø"/>
            </a:pPr>
            <a:r>
              <a:rPr lang="fr-FR" sz="2400" dirty="0"/>
              <a:t>12 caractères</a:t>
            </a:r>
          </a:p>
          <a:p>
            <a:pPr marL="342900" indent="-342900">
              <a:buFont typeface="Wingdings" panose="05000000000000000000" pitchFamily="2" charset="2"/>
              <a:buChar char="Ø"/>
            </a:pPr>
            <a:r>
              <a:rPr lang="fr-FR" sz="2400" dirty="0"/>
              <a:t>Doit contenir différents types de caractères (Majuscules, minuscules</a:t>
            </a:r>
            <a:r>
              <a:rPr lang="fr-FR" sz="2800" dirty="0"/>
              <a:t>, </a:t>
            </a:r>
            <a:r>
              <a:rPr lang="fr-FR" sz="2400" dirty="0"/>
              <a:t>chiffres, caractères spéciaux)</a:t>
            </a:r>
            <a:endParaRPr lang="fr-FR" sz="2400" b="1" dirty="0"/>
          </a:p>
          <a:p>
            <a:endParaRPr lang="fr-FR" dirty="0"/>
          </a:p>
        </p:txBody>
      </p:sp>
      <p:sp>
        <p:nvSpPr>
          <p:cNvPr id="18" name="ZoneTexte 17"/>
          <p:cNvSpPr txBox="1"/>
          <p:nvPr/>
        </p:nvSpPr>
        <p:spPr>
          <a:xfrm>
            <a:off x="637302" y="1196019"/>
            <a:ext cx="13321480" cy="461665"/>
          </a:xfrm>
          <a:prstGeom prst="rect">
            <a:avLst/>
          </a:prstGeom>
          <a:noFill/>
        </p:spPr>
        <p:txBody>
          <a:bodyPr wrap="square" rtlCol="0">
            <a:spAutoFit/>
          </a:bodyPr>
          <a:lstStyle/>
          <a:p>
            <a:r>
              <a:rPr lang="fr-FR" sz="2400" dirty="0">
                <a:hlinkClick r:id="rId2"/>
              </a:rPr>
              <a:t>https://bs.donnees-sociales.fr/</a:t>
            </a:r>
            <a:r>
              <a:rPr lang="fr-FR" sz="2400" dirty="0"/>
              <a:t> ou accès sur le site de votre centre de gestion</a:t>
            </a:r>
          </a:p>
        </p:txBody>
      </p:sp>
      <p:sp>
        <p:nvSpPr>
          <p:cNvPr id="3" name="ZoneTexte 2"/>
          <p:cNvSpPr txBox="1"/>
          <p:nvPr/>
        </p:nvSpPr>
        <p:spPr>
          <a:xfrm>
            <a:off x="9340933" y="2570094"/>
            <a:ext cx="8352928" cy="963021"/>
          </a:xfrm>
          <a:prstGeom prst="rect">
            <a:avLst/>
          </a:prstGeom>
          <a:noFill/>
        </p:spPr>
        <p:txBody>
          <a:bodyPr wrap="square" lIns="91440" tIns="45720" rIns="91440" bIns="45720" rtlCol="0" anchor="t">
            <a:spAutoFit/>
          </a:bodyPr>
          <a:lstStyle/>
          <a:p>
            <a:pPr algn="just">
              <a:lnSpc>
                <a:spcPts val="3499"/>
              </a:lnSpc>
            </a:pPr>
            <a:r>
              <a:rPr lang="fr-FR" sz="2400" dirty="0">
                <a:latin typeface="Aptos"/>
              </a:rPr>
              <a:t>Deux navigateurs à privilégier pour un fonctionnement optimal de l’application :             Google Chrome               Mozilla Firefox</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90" y="2426422"/>
            <a:ext cx="7933831" cy="6289667"/>
          </a:xfrm>
          <a:prstGeom prst="rect">
            <a:avLst/>
          </a:prstGeom>
        </p:spPr>
      </p:pic>
      <p:sp>
        <p:nvSpPr>
          <p:cNvPr id="16" name="Rectangle 15"/>
          <p:cNvSpPr/>
          <p:nvPr/>
        </p:nvSpPr>
        <p:spPr>
          <a:xfrm>
            <a:off x="1761304" y="6218779"/>
            <a:ext cx="4616784" cy="46583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400">
                <a:solidFill>
                  <a:schemeClr val="tx1"/>
                </a:solidFill>
              </a:rPr>
              <a:t>                MOT DE PASSE</a:t>
            </a:r>
            <a:endParaRPr lang="fr-FR" sz="2400" dirty="0">
              <a:solidFill>
                <a:schemeClr val="tx1"/>
              </a:solidFill>
            </a:endParaRPr>
          </a:p>
        </p:txBody>
      </p:sp>
      <p:sp>
        <p:nvSpPr>
          <p:cNvPr id="15" name="Rectangle 14"/>
          <p:cNvSpPr/>
          <p:nvPr/>
        </p:nvSpPr>
        <p:spPr>
          <a:xfrm>
            <a:off x="1762600" y="5146567"/>
            <a:ext cx="5391499" cy="5852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400" dirty="0">
                <a:solidFill>
                  <a:schemeClr val="tx1"/>
                </a:solidFill>
              </a:rPr>
              <a:t>SIRET</a:t>
            </a:r>
          </a:p>
        </p:txBody>
      </p:sp>
      <p:sp>
        <p:nvSpPr>
          <p:cNvPr id="11" name="TextBox 18">
            <a:extLst>
              <a:ext uri="{FF2B5EF4-FFF2-40B4-BE49-F238E27FC236}">
                <a16:creationId xmlns:a16="http://schemas.microsoft.com/office/drawing/2014/main" id="{5E7601F0-A8B1-0256-440B-FC69B2A2B144}"/>
              </a:ext>
            </a:extLst>
          </p:cNvPr>
          <p:cNvSpPr txBox="1"/>
          <p:nvPr/>
        </p:nvSpPr>
        <p:spPr>
          <a:xfrm>
            <a:off x="765116" y="378810"/>
            <a:ext cx="3295913" cy="602751"/>
          </a:xfrm>
          <a:prstGeom prst="rect">
            <a:avLst/>
          </a:prstGeom>
          <a:noFill/>
        </p:spPr>
        <p:txBody>
          <a:bodyPr wrap="square" lIns="0" tIns="0" rIns="0" bIns="0" rtlCol="0" anchor="t">
            <a:spAutoFit/>
          </a:bodyPr>
          <a:lstStyle/>
          <a:p>
            <a:pPr>
              <a:lnSpc>
                <a:spcPts val="4861"/>
              </a:lnSpc>
            </a:pPr>
            <a:r>
              <a:rPr lang="en-US" sz="3200" dirty="0">
                <a:solidFill>
                  <a:schemeClr val="bg1"/>
                </a:solidFill>
                <a:latin typeface="Poppins ExtraBold"/>
              </a:rPr>
              <a:t>SE CONNECTER</a:t>
            </a:r>
            <a:endParaRPr lang="en-US" sz="3200" dirty="0">
              <a:solidFill>
                <a:schemeClr val="bg1"/>
              </a:solidFill>
              <a:latin typeface="Poppins ExtraBold"/>
              <a:cs typeface="Poppins ExtraBold"/>
            </a:endParaRPr>
          </a:p>
        </p:txBody>
      </p:sp>
      <p:pic>
        <p:nvPicPr>
          <p:cNvPr id="26" name="Image 25" descr="Une image contenant Graphique, cercle, Caractère coloré, graphisme&#10;&#10;Le contenu généré par l’IA peut être incorrect.">
            <a:extLst>
              <a:ext uri="{FF2B5EF4-FFF2-40B4-BE49-F238E27FC236}">
                <a16:creationId xmlns:a16="http://schemas.microsoft.com/office/drawing/2014/main" id="{FB472DC9-1088-1044-2A4E-9FA1C9E5418B}"/>
              </a:ext>
            </a:extLst>
          </p:cNvPr>
          <p:cNvPicPr>
            <a:picLocks noChangeAspect="1"/>
          </p:cNvPicPr>
          <p:nvPr/>
        </p:nvPicPr>
        <p:blipFill>
          <a:blip r:embed="rId4"/>
          <a:srcRect r="9836"/>
          <a:stretch>
            <a:fillRect/>
          </a:stretch>
        </p:blipFill>
        <p:spPr>
          <a:xfrm>
            <a:off x="11503961" y="2991971"/>
            <a:ext cx="927518" cy="638737"/>
          </a:xfrm>
          <a:prstGeom prst="rect">
            <a:avLst/>
          </a:prstGeom>
        </p:spPr>
      </p:pic>
      <p:pic>
        <p:nvPicPr>
          <p:cNvPr id="6" name="Image 5" descr="Une image contenant créativité, Graphique, Caractère coloré, clipart&#10;&#10;Description générée automatiquement">
            <a:extLst>
              <a:ext uri="{FF2B5EF4-FFF2-40B4-BE49-F238E27FC236}">
                <a16:creationId xmlns:a16="http://schemas.microsoft.com/office/drawing/2014/main" id="{D23C9EEF-0585-BE4F-065B-E153ED4026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01167" y="2995187"/>
            <a:ext cx="635521" cy="635521"/>
          </a:xfrm>
          <a:prstGeom prst="rect">
            <a:avLst/>
          </a:prstGeom>
        </p:spPr>
      </p:pic>
    </p:spTree>
    <p:extLst>
      <p:ext uri="{BB962C8B-B14F-4D97-AF65-F5344CB8AC3E}">
        <p14:creationId xmlns:p14="http://schemas.microsoft.com/office/powerpoint/2010/main" val="3060766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1869288" y="2854777"/>
            <a:ext cx="8766483" cy="1660143"/>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fr-FR" sz="2700" i="1" dirty="0">
              <a:solidFill>
                <a:schemeClr val="tx2">
                  <a:lumMod val="75000"/>
                </a:schemeClr>
              </a:solidFill>
            </a:endParaRPr>
          </a:p>
        </p:txBody>
      </p:sp>
      <p:sp>
        <p:nvSpPr>
          <p:cNvPr id="5" name="TextBox 18"/>
          <p:cNvSpPr txBox="1"/>
          <p:nvPr/>
        </p:nvSpPr>
        <p:spPr>
          <a:xfrm>
            <a:off x="641936" y="550831"/>
            <a:ext cx="11387155" cy="628782"/>
          </a:xfrm>
          <a:prstGeom prst="rect">
            <a:avLst/>
          </a:prstGeom>
        </p:spPr>
        <p:txBody>
          <a:bodyPr lIns="0" tIns="0" rIns="0" bIns="0" rtlCol="0" anchor="t">
            <a:spAutoFit/>
          </a:bodyPr>
          <a:lstStyle/>
          <a:p>
            <a:pPr>
              <a:lnSpc>
                <a:spcPts val="4861"/>
              </a:lnSpc>
            </a:pPr>
            <a:r>
              <a:rPr lang="en-US" sz="3739" dirty="0">
                <a:solidFill>
                  <a:schemeClr val="bg1"/>
                </a:solidFill>
                <a:latin typeface="Poppins ExtraBold"/>
              </a:rPr>
              <a:t>MON COMPTE</a:t>
            </a:r>
          </a:p>
        </p:txBody>
      </p:sp>
      <p:pic>
        <p:nvPicPr>
          <p:cNvPr id="12" name="Image 11">
            <a:extLst>
              <a:ext uri="{FF2B5EF4-FFF2-40B4-BE49-F238E27FC236}">
                <a16:creationId xmlns:a16="http://schemas.microsoft.com/office/drawing/2014/main" id="{13492CB2-1271-7DBE-96A5-8D0B977ED5D3}"/>
              </a:ext>
            </a:extLst>
          </p:cNvPr>
          <p:cNvPicPr>
            <a:picLocks noChangeAspect="1"/>
          </p:cNvPicPr>
          <p:nvPr/>
        </p:nvPicPr>
        <p:blipFill>
          <a:blip r:embed="rId2"/>
          <a:stretch>
            <a:fillRect/>
          </a:stretch>
        </p:blipFill>
        <p:spPr>
          <a:xfrm>
            <a:off x="661447" y="2484519"/>
            <a:ext cx="15074560" cy="6967388"/>
          </a:xfrm>
          <a:prstGeom prst="rect">
            <a:avLst/>
          </a:prstGeom>
        </p:spPr>
      </p:pic>
      <p:sp>
        <p:nvSpPr>
          <p:cNvPr id="15" name="Rectangle 14">
            <a:extLst>
              <a:ext uri="{FF2B5EF4-FFF2-40B4-BE49-F238E27FC236}">
                <a16:creationId xmlns:a16="http://schemas.microsoft.com/office/drawing/2014/main" id="{82ACC8A3-0418-C0AA-726F-BE7DC67C086E}"/>
              </a:ext>
            </a:extLst>
          </p:cNvPr>
          <p:cNvSpPr/>
          <p:nvPr/>
        </p:nvSpPr>
        <p:spPr>
          <a:xfrm>
            <a:off x="2297331" y="4846584"/>
            <a:ext cx="1296144" cy="2178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36452EF-9380-CE73-1291-AD434F20B756}"/>
              </a:ext>
            </a:extLst>
          </p:cNvPr>
          <p:cNvSpPr/>
          <p:nvPr/>
        </p:nvSpPr>
        <p:spPr>
          <a:xfrm>
            <a:off x="1265846" y="5049214"/>
            <a:ext cx="1359526" cy="2314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A89C96C9-F81D-5DE9-8A1A-880329562D67}"/>
              </a:ext>
            </a:extLst>
          </p:cNvPr>
          <p:cNvSpPr/>
          <p:nvPr/>
        </p:nvSpPr>
        <p:spPr>
          <a:xfrm>
            <a:off x="8350008" y="7179568"/>
            <a:ext cx="1944216" cy="864095"/>
          </a:xfrm>
          <a:prstGeom prst="rect">
            <a:avLst/>
          </a:prstGeom>
          <a:solidFill>
            <a:srgbClr val="42A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15020379" y="3763193"/>
            <a:ext cx="674253" cy="5876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FA1300A7-0800-DD08-F321-BF7477E6B59F}"/>
              </a:ext>
            </a:extLst>
          </p:cNvPr>
          <p:cNvSpPr txBox="1"/>
          <p:nvPr/>
        </p:nvSpPr>
        <p:spPr>
          <a:xfrm>
            <a:off x="13858428" y="1401156"/>
            <a:ext cx="3998540" cy="1200329"/>
          </a:xfrm>
          <a:prstGeom prst="rect">
            <a:avLst/>
          </a:prstGeom>
          <a:noFill/>
        </p:spPr>
        <p:txBody>
          <a:bodyPr wrap="square" lIns="91440" tIns="45720" rIns="91440" bIns="45720" rtlCol="0" anchor="t">
            <a:spAutoFit/>
          </a:bodyPr>
          <a:lstStyle/>
          <a:p>
            <a:pPr algn="just"/>
            <a:r>
              <a:rPr lang="fr-FR" dirty="0"/>
              <a:t>Nous vous conseillons fortement d’autoriser votre Centre de Gestion à visualiser vos données afin de vous accompagner</a:t>
            </a:r>
          </a:p>
        </p:txBody>
      </p:sp>
      <p:sp>
        <p:nvSpPr>
          <p:cNvPr id="7" name="Rectangle 6">
            <a:extLst>
              <a:ext uri="{FF2B5EF4-FFF2-40B4-BE49-F238E27FC236}">
                <a16:creationId xmlns:a16="http://schemas.microsoft.com/office/drawing/2014/main" id="{D2D76078-4BCE-6255-547D-FDBE6A632873}"/>
              </a:ext>
            </a:extLst>
          </p:cNvPr>
          <p:cNvSpPr/>
          <p:nvPr/>
        </p:nvSpPr>
        <p:spPr>
          <a:xfrm>
            <a:off x="1671473" y="7402286"/>
            <a:ext cx="2173892" cy="947174"/>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7B92999-F592-2B0C-6619-06E07584AF7C}"/>
              </a:ext>
            </a:extLst>
          </p:cNvPr>
          <p:cNvSpPr/>
          <p:nvPr/>
        </p:nvSpPr>
        <p:spPr>
          <a:xfrm>
            <a:off x="1129735" y="3821927"/>
            <a:ext cx="2715630" cy="1458781"/>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5">
            <a:extLst>
              <a:ext uri="{FF2B5EF4-FFF2-40B4-BE49-F238E27FC236}">
                <a16:creationId xmlns:a16="http://schemas.microsoft.com/office/drawing/2014/main" id="{4E32F521-0814-8380-C7F9-EFF9F8055C2A}"/>
              </a:ext>
            </a:extLst>
          </p:cNvPr>
          <p:cNvSpPr txBox="1"/>
          <p:nvPr/>
        </p:nvSpPr>
        <p:spPr>
          <a:xfrm>
            <a:off x="1365232" y="7841421"/>
            <a:ext cx="33985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dirty="0">
                <a:solidFill>
                  <a:srgbClr val="C00000"/>
                </a:solidFill>
              </a:rPr>
              <a:t>Vérifiez vos informations</a:t>
            </a:r>
          </a:p>
        </p:txBody>
      </p:sp>
      <p:sp>
        <p:nvSpPr>
          <p:cNvPr id="18" name="Freeform 6">
            <a:extLst>
              <a:ext uri="{FF2B5EF4-FFF2-40B4-BE49-F238E27FC236}">
                <a16:creationId xmlns:a16="http://schemas.microsoft.com/office/drawing/2014/main" id="{33264AB3-ED0D-1EB9-97AE-17D301586F2A}"/>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20" name="TextBox 18">
            <a:extLst>
              <a:ext uri="{FF2B5EF4-FFF2-40B4-BE49-F238E27FC236}">
                <a16:creationId xmlns:a16="http://schemas.microsoft.com/office/drawing/2014/main" id="{36B367CF-A505-23F3-C819-94B761F7C932}"/>
              </a:ext>
            </a:extLst>
          </p:cNvPr>
          <p:cNvSpPr txBox="1"/>
          <p:nvPr/>
        </p:nvSpPr>
        <p:spPr>
          <a:xfrm>
            <a:off x="765116" y="378810"/>
            <a:ext cx="3295913" cy="602751"/>
          </a:xfrm>
          <a:prstGeom prst="rect">
            <a:avLst/>
          </a:prstGeom>
          <a:noFill/>
        </p:spPr>
        <p:txBody>
          <a:bodyPr wrap="square" lIns="0" tIns="0" rIns="0" bIns="0" rtlCol="0" anchor="t">
            <a:spAutoFit/>
          </a:bodyPr>
          <a:lstStyle/>
          <a:p>
            <a:pPr>
              <a:lnSpc>
                <a:spcPts val="4861"/>
              </a:lnSpc>
            </a:pPr>
            <a:r>
              <a:rPr lang="en-US" sz="3200" dirty="0">
                <a:solidFill>
                  <a:schemeClr val="bg1"/>
                </a:solidFill>
                <a:latin typeface="Poppins ExtraBold"/>
              </a:rPr>
              <a:t>MON COMPTE</a:t>
            </a:r>
            <a:endParaRPr lang="en-US" sz="3200" dirty="0">
              <a:solidFill>
                <a:schemeClr val="bg1"/>
              </a:solidFill>
              <a:latin typeface="Poppins ExtraBold"/>
              <a:cs typeface="Poppins ExtraBold"/>
            </a:endParaRPr>
          </a:p>
        </p:txBody>
      </p:sp>
      <p:sp>
        <p:nvSpPr>
          <p:cNvPr id="11" name="Rectangle 10"/>
          <p:cNvSpPr/>
          <p:nvPr/>
        </p:nvSpPr>
        <p:spPr>
          <a:xfrm>
            <a:off x="8939582" y="7402286"/>
            <a:ext cx="4273257" cy="864096"/>
          </a:xfrm>
          <a:prstGeom prst="rect">
            <a:avLst/>
          </a:prstGeom>
          <a:solidFill>
            <a:srgbClr val="42A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3399FF"/>
              </a:solidFill>
            </a:endParaRPr>
          </a:p>
        </p:txBody>
      </p:sp>
    </p:spTree>
    <p:extLst>
      <p:ext uri="{BB962C8B-B14F-4D97-AF65-F5344CB8AC3E}">
        <p14:creationId xmlns:p14="http://schemas.microsoft.com/office/powerpoint/2010/main" val="4253833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0572F23C-BBE3-AD37-069A-5D064C2844FD}"/>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8" name="TextBox 18">
            <a:extLst>
              <a:ext uri="{FF2B5EF4-FFF2-40B4-BE49-F238E27FC236}">
                <a16:creationId xmlns:a16="http://schemas.microsoft.com/office/drawing/2014/main" id="{7D8F7845-8665-27CE-7047-7F8A6A053B6F}"/>
              </a:ext>
            </a:extLst>
          </p:cNvPr>
          <p:cNvSpPr txBox="1"/>
          <p:nvPr/>
        </p:nvSpPr>
        <p:spPr>
          <a:xfrm>
            <a:off x="781681" y="378810"/>
            <a:ext cx="7818217" cy="586186"/>
          </a:xfrm>
          <a:prstGeom prst="rect">
            <a:avLst/>
          </a:prstGeom>
          <a:noFill/>
        </p:spPr>
        <p:txBody>
          <a:bodyPr wrap="square" lIns="0" tIns="0" rIns="0" bIns="0" rtlCol="0" anchor="t">
            <a:spAutoFit/>
          </a:bodyPr>
          <a:lstStyle/>
          <a:p>
            <a:pPr>
              <a:lnSpc>
                <a:spcPts val="4861"/>
              </a:lnSpc>
            </a:pPr>
            <a:r>
              <a:rPr lang="en-US" sz="3200" dirty="0">
                <a:solidFill>
                  <a:schemeClr val="bg1"/>
                </a:solidFill>
                <a:latin typeface="Poppins ExtraBold" panose="00000900000000000000" pitchFamily="2" charset="0"/>
                <a:cs typeface="Poppins ExtraBold" panose="00000900000000000000" pitchFamily="2" charset="0"/>
              </a:rPr>
              <a:t>PR</a:t>
            </a:r>
            <a:r>
              <a:rPr lang="fr-FR" sz="3200" dirty="0">
                <a:solidFill>
                  <a:schemeClr val="bg1"/>
                </a:solidFill>
                <a:latin typeface="Poppins ExtraBold" panose="00000900000000000000" pitchFamily="2" charset="0"/>
                <a:cs typeface="Poppins ExtraBold" panose="00000900000000000000" pitchFamily="2" charset="0"/>
              </a:rPr>
              <a:t>É</a:t>
            </a:r>
            <a:r>
              <a:rPr lang="en-US" sz="3200" dirty="0">
                <a:solidFill>
                  <a:schemeClr val="bg1"/>
                </a:solidFill>
                <a:latin typeface="Poppins ExtraBold" panose="00000900000000000000" pitchFamily="2" charset="0"/>
                <a:cs typeface="Poppins ExtraBold" panose="00000900000000000000" pitchFamily="2" charset="0"/>
              </a:rPr>
              <a:t>PARER MON ENQU</a:t>
            </a:r>
            <a:r>
              <a:rPr lang="fr-FR" sz="3200" dirty="0">
                <a:solidFill>
                  <a:schemeClr val="bg1"/>
                </a:solidFill>
                <a:latin typeface="Poppins ExtraBold" panose="00000900000000000000" pitchFamily="2" charset="0"/>
                <a:cs typeface="Poppins ExtraBold" panose="00000900000000000000" pitchFamily="2" charset="0"/>
              </a:rPr>
              <a:t>Ê</a:t>
            </a:r>
            <a:r>
              <a:rPr lang="en-US" sz="3200" dirty="0">
                <a:solidFill>
                  <a:schemeClr val="bg1"/>
                </a:solidFill>
                <a:latin typeface="Poppins ExtraBold" panose="00000900000000000000" pitchFamily="2" charset="0"/>
                <a:cs typeface="Poppins ExtraBold" panose="00000900000000000000" pitchFamily="2" charset="0"/>
              </a:rPr>
              <a:t>TE</a:t>
            </a:r>
          </a:p>
        </p:txBody>
      </p:sp>
      <p:pic>
        <p:nvPicPr>
          <p:cNvPr id="11" name="Image 10" descr="Une image contenant texte, capture d’écran, logiciel, Page web&#10;&#10;Le contenu généré par l’IA peut être incorrect.">
            <a:extLst>
              <a:ext uri="{FF2B5EF4-FFF2-40B4-BE49-F238E27FC236}">
                <a16:creationId xmlns:a16="http://schemas.microsoft.com/office/drawing/2014/main" id="{40769640-9C91-A8AE-73CD-1016A94A7786}"/>
              </a:ext>
            </a:extLst>
          </p:cNvPr>
          <p:cNvPicPr>
            <a:picLocks noChangeAspect="1"/>
          </p:cNvPicPr>
          <p:nvPr/>
        </p:nvPicPr>
        <p:blipFill>
          <a:blip r:embed="rId2"/>
          <a:stretch>
            <a:fillRect/>
          </a:stretch>
        </p:blipFill>
        <p:spPr>
          <a:xfrm>
            <a:off x="133350" y="1615108"/>
            <a:ext cx="18021300" cy="7391400"/>
          </a:xfrm>
          <a:prstGeom prst="rect">
            <a:avLst/>
          </a:prstGeom>
        </p:spPr>
      </p:pic>
      <p:sp>
        <p:nvSpPr>
          <p:cNvPr id="2" name="Rectangle 1">
            <a:extLst>
              <a:ext uri="{FF2B5EF4-FFF2-40B4-BE49-F238E27FC236}">
                <a16:creationId xmlns:a16="http://schemas.microsoft.com/office/drawing/2014/main" id="{98E9D706-35E4-F3DA-2F54-BD725C1804EC}"/>
              </a:ext>
            </a:extLst>
          </p:cNvPr>
          <p:cNvSpPr/>
          <p:nvPr/>
        </p:nvSpPr>
        <p:spPr>
          <a:xfrm>
            <a:off x="3887416" y="4783460"/>
            <a:ext cx="5976664" cy="1008112"/>
          </a:xfrm>
          <a:prstGeom prst="rect">
            <a:avLst/>
          </a:prstGeom>
          <a:solidFill>
            <a:srgbClr val="219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A83C0B89-C7AA-FEA2-5675-CEB6DCBC6160}"/>
              </a:ext>
            </a:extLst>
          </p:cNvPr>
          <p:cNvSpPr/>
          <p:nvPr/>
        </p:nvSpPr>
        <p:spPr>
          <a:xfrm>
            <a:off x="359024" y="2335188"/>
            <a:ext cx="2088232" cy="50405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71385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622139" y="1561411"/>
            <a:ext cx="4464496"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dirty="0"/>
              <a:t>SAISIE AVEC PRE-REMPLISSAGE</a:t>
            </a:r>
            <a:endParaRPr lang="fr-FR" dirty="0">
              <a:solidFill>
                <a:schemeClr val="bg1"/>
              </a:solidFill>
            </a:endParaRPr>
          </a:p>
        </p:txBody>
      </p:sp>
      <p:sp>
        <p:nvSpPr>
          <p:cNvPr id="4" name="Freeform 6">
            <a:extLst>
              <a:ext uri="{FF2B5EF4-FFF2-40B4-BE49-F238E27FC236}">
                <a16:creationId xmlns:a16="http://schemas.microsoft.com/office/drawing/2014/main" id="{9F7BF6FD-F31E-71D0-DFDA-09A1F699355E}"/>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6" name="TextBox 18">
            <a:extLst>
              <a:ext uri="{FF2B5EF4-FFF2-40B4-BE49-F238E27FC236}">
                <a16:creationId xmlns:a16="http://schemas.microsoft.com/office/drawing/2014/main" id="{4F09DA80-4E01-394C-012A-B4F2A292FA75}"/>
              </a:ext>
            </a:extLst>
          </p:cNvPr>
          <p:cNvSpPr txBox="1"/>
          <p:nvPr/>
        </p:nvSpPr>
        <p:spPr>
          <a:xfrm>
            <a:off x="781681" y="378810"/>
            <a:ext cx="7818217" cy="586186"/>
          </a:xfrm>
          <a:prstGeom prst="rect">
            <a:avLst/>
          </a:prstGeom>
          <a:noFill/>
        </p:spPr>
        <p:txBody>
          <a:bodyPr wrap="square" lIns="0" tIns="0" rIns="0" bIns="0" rtlCol="0" anchor="t">
            <a:spAutoFit/>
          </a:bodyPr>
          <a:lstStyle/>
          <a:p>
            <a:pPr>
              <a:lnSpc>
                <a:spcPts val="4861"/>
              </a:lnSpc>
            </a:pPr>
            <a:r>
              <a:rPr lang="en-US" sz="3200" dirty="0">
                <a:solidFill>
                  <a:schemeClr val="bg1"/>
                </a:solidFill>
                <a:latin typeface="Poppins ExtraBold" panose="00000900000000000000" pitchFamily="2" charset="0"/>
                <a:cs typeface="Poppins ExtraBold" panose="00000900000000000000" pitchFamily="2" charset="0"/>
              </a:rPr>
              <a:t>PR</a:t>
            </a:r>
            <a:r>
              <a:rPr lang="fr-FR" sz="3200" dirty="0">
                <a:solidFill>
                  <a:schemeClr val="bg1"/>
                </a:solidFill>
                <a:latin typeface="Poppins ExtraBold" panose="00000900000000000000" pitchFamily="2" charset="0"/>
                <a:cs typeface="Poppins ExtraBold" panose="00000900000000000000" pitchFamily="2" charset="0"/>
              </a:rPr>
              <a:t>É</a:t>
            </a:r>
            <a:r>
              <a:rPr lang="en-US" sz="3200" dirty="0">
                <a:solidFill>
                  <a:schemeClr val="bg1"/>
                </a:solidFill>
                <a:latin typeface="Poppins ExtraBold" panose="00000900000000000000" pitchFamily="2" charset="0"/>
                <a:cs typeface="Poppins ExtraBold" panose="00000900000000000000" pitchFamily="2" charset="0"/>
              </a:rPr>
              <a:t>PARER MON ENQU</a:t>
            </a:r>
            <a:r>
              <a:rPr lang="fr-FR" sz="3200" dirty="0">
                <a:solidFill>
                  <a:schemeClr val="bg1"/>
                </a:solidFill>
                <a:latin typeface="Poppins ExtraBold" panose="00000900000000000000" pitchFamily="2" charset="0"/>
                <a:cs typeface="Poppins ExtraBold" panose="00000900000000000000" pitchFamily="2" charset="0"/>
              </a:rPr>
              <a:t>Ê</a:t>
            </a:r>
            <a:r>
              <a:rPr lang="en-US" sz="3200" dirty="0">
                <a:solidFill>
                  <a:schemeClr val="bg1"/>
                </a:solidFill>
                <a:latin typeface="Poppins ExtraBold" panose="00000900000000000000" pitchFamily="2" charset="0"/>
                <a:cs typeface="Poppins ExtraBold" panose="00000900000000000000" pitchFamily="2" charset="0"/>
              </a:rPr>
              <a:t>TE</a:t>
            </a:r>
          </a:p>
        </p:txBody>
      </p:sp>
      <p:pic>
        <p:nvPicPr>
          <p:cNvPr id="7" name="Image 6" descr="Une image contenant texte, capture d’écran, logiciel, Page web&#10;&#10;Le contenu généré par l’IA peut être incorrect.">
            <a:extLst>
              <a:ext uri="{FF2B5EF4-FFF2-40B4-BE49-F238E27FC236}">
                <a16:creationId xmlns:a16="http://schemas.microsoft.com/office/drawing/2014/main" id="{3B7900C5-AD6D-59F3-8553-D557CAEA53BD}"/>
              </a:ext>
            </a:extLst>
          </p:cNvPr>
          <p:cNvPicPr>
            <a:picLocks noChangeAspect="1"/>
          </p:cNvPicPr>
          <p:nvPr/>
        </p:nvPicPr>
        <p:blipFill rotWithShape="1">
          <a:blip r:embed="rId2"/>
          <a:srcRect l="16035"/>
          <a:stretch/>
        </p:blipFill>
        <p:spPr>
          <a:xfrm>
            <a:off x="503040" y="2288604"/>
            <a:ext cx="15131589" cy="7391400"/>
          </a:xfrm>
          <a:prstGeom prst="rect">
            <a:avLst/>
          </a:prstGeom>
        </p:spPr>
      </p:pic>
      <p:cxnSp>
        <p:nvCxnSpPr>
          <p:cNvPr id="2" name="Connecteur droit avec flèche 1">
            <a:extLst>
              <a:ext uri="{FF2B5EF4-FFF2-40B4-BE49-F238E27FC236}">
                <a16:creationId xmlns:a16="http://schemas.microsoft.com/office/drawing/2014/main" id="{716C9480-E926-EC19-0BA1-2367277D43D1}"/>
              </a:ext>
            </a:extLst>
          </p:cNvPr>
          <p:cNvCxnSpPr>
            <a:cxnSpLocks/>
          </p:cNvCxnSpPr>
          <p:nvPr/>
        </p:nvCxnSpPr>
        <p:spPr>
          <a:xfrm flipV="1">
            <a:off x="6973544" y="2157159"/>
            <a:ext cx="5122784" cy="2482285"/>
          </a:xfrm>
          <a:prstGeom prst="straightConnector1">
            <a:avLst/>
          </a:prstGeom>
          <a:ln w="762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
        <p:nvSpPr>
          <p:cNvPr id="3" name="ZoneTexte 2">
            <a:extLst>
              <a:ext uri="{FF2B5EF4-FFF2-40B4-BE49-F238E27FC236}">
                <a16:creationId xmlns:a16="http://schemas.microsoft.com/office/drawing/2014/main" id="{DDBC9D68-2E74-E0BE-62E7-4AEFCECDD948}"/>
              </a:ext>
            </a:extLst>
          </p:cNvPr>
          <p:cNvSpPr txBox="1"/>
          <p:nvPr/>
        </p:nvSpPr>
        <p:spPr>
          <a:xfrm>
            <a:off x="12384360" y="1556995"/>
            <a:ext cx="5472608" cy="1200329"/>
          </a:xfrm>
          <a:prstGeom prst="rect">
            <a:avLst/>
          </a:prstGeom>
          <a:noFill/>
        </p:spPr>
        <p:txBody>
          <a:bodyPr wrap="square" rtlCol="0">
            <a:spAutoFit/>
          </a:bodyPr>
          <a:lstStyle/>
          <a:p>
            <a:pPr marL="285750" indent="-285750">
              <a:buFontTx/>
              <a:buChar char="-"/>
            </a:pPr>
            <a:r>
              <a:rPr lang="fr-FR" dirty="0"/>
              <a:t>DSN – N4DS : agent par agent</a:t>
            </a:r>
          </a:p>
          <a:p>
            <a:pPr marL="285750" indent="-285750">
              <a:buFontTx/>
              <a:buChar char="-"/>
            </a:pPr>
            <a:r>
              <a:rPr lang="fr-FR" dirty="0"/>
              <a:t>FICHIER APA : agent par agent</a:t>
            </a:r>
          </a:p>
          <a:p>
            <a:pPr marL="285750" indent="-285750">
              <a:buFontTx/>
              <a:buChar char="-"/>
            </a:pPr>
            <a:r>
              <a:rPr lang="fr-FR" dirty="0"/>
              <a:t>FICHIER D’ÉCHANGE : tableau par tableau</a:t>
            </a:r>
          </a:p>
        </p:txBody>
      </p:sp>
    </p:spTree>
    <p:extLst>
      <p:ext uri="{BB962C8B-B14F-4D97-AF65-F5344CB8AC3E}">
        <p14:creationId xmlns:p14="http://schemas.microsoft.com/office/powerpoint/2010/main" val="1029030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9F7BF6FD-F31E-71D0-DFDA-09A1F699355E}"/>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6" name="TextBox 18">
            <a:extLst>
              <a:ext uri="{FF2B5EF4-FFF2-40B4-BE49-F238E27FC236}">
                <a16:creationId xmlns:a16="http://schemas.microsoft.com/office/drawing/2014/main" id="{4F09DA80-4E01-394C-012A-B4F2A292FA75}"/>
              </a:ext>
            </a:extLst>
          </p:cNvPr>
          <p:cNvSpPr txBox="1"/>
          <p:nvPr/>
        </p:nvSpPr>
        <p:spPr>
          <a:xfrm>
            <a:off x="781681" y="378810"/>
            <a:ext cx="7818217" cy="586186"/>
          </a:xfrm>
          <a:prstGeom prst="rect">
            <a:avLst/>
          </a:prstGeom>
          <a:noFill/>
        </p:spPr>
        <p:txBody>
          <a:bodyPr wrap="square" lIns="0" tIns="0" rIns="0" bIns="0" rtlCol="0" anchor="t">
            <a:spAutoFit/>
          </a:bodyPr>
          <a:lstStyle/>
          <a:p>
            <a:pPr>
              <a:lnSpc>
                <a:spcPts val="4861"/>
              </a:lnSpc>
            </a:pPr>
            <a:r>
              <a:rPr lang="en-US" sz="3200" dirty="0">
                <a:solidFill>
                  <a:schemeClr val="bg1"/>
                </a:solidFill>
                <a:latin typeface="Poppins ExtraBold" panose="00000900000000000000" pitchFamily="2" charset="0"/>
                <a:cs typeface="Poppins ExtraBold" panose="00000900000000000000" pitchFamily="2" charset="0"/>
              </a:rPr>
              <a:t>PR</a:t>
            </a:r>
            <a:r>
              <a:rPr lang="fr-FR" sz="3200" dirty="0">
                <a:solidFill>
                  <a:schemeClr val="bg1"/>
                </a:solidFill>
                <a:latin typeface="Poppins ExtraBold" panose="00000900000000000000" pitchFamily="2" charset="0"/>
                <a:cs typeface="Poppins ExtraBold" panose="00000900000000000000" pitchFamily="2" charset="0"/>
              </a:rPr>
              <a:t>É</a:t>
            </a:r>
            <a:r>
              <a:rPr lang="en-US" sz="3200" dirty="0">
                <a:solidFill>
                  <a:schemeClr val="bg1"/>
                </a:solidFill>
                <a:latin typeface="Poppins ExtraBold" panose="00000900000000000000" pitchFamily="2" charset="0"/>
                <a:cs typeface="Poppins ExtraBold" panose="00000900000000000000" pitchFamily="2" charset="0"/>
              </a:rPr>
              <a:t>PARER MON ENQU</a:t>
            </a:r>
            <a:r>
              <a:rPr lang="fr-FR" sz="3200" dirty="0">
                <a:solidFill>
                  <a:schemeClr val="bg1"/>
                </a:solidFill>
                <a:latin typeface="Poppins ExtraBold" panose="00000900000000000000" pitchFamily="2" charset="0"/>
                <a:cs typeface="Poppins ExtraBold" panose="00000900000000000000" pitchFamily="2" charset="0"/>
              </a:rPr>
              <a:t>Ê</a:t>
            </a:r>
            <a:r>
              <a:rPr lang="en-US" sz="3200" dirty="0">
                <a:solidFill>
                  <a:schemeClr val="bg1"/>
                </a:solidFill>
                <a:latin typeface="Poppins ExtraBold" panose="00000900000000000000" pitchFamily="2" charset="0"/>
                <a:cs typeface="Poppins ExtraBold" panose="00000900000000000000" pitchFamily="2" charset="0"/>
              </a:rPr>
              <a:t>TE</a:t>
            </a:r>
          </a:p>
        </p:txBody>
      </p:sp>
      <p:pic>
        <p:nvPicPr>
          <p:cNvPr id="7" name="Image 6" descr="Une image contenant texte, capture d’écran, logiciel, Page web&#10;&#10;Le contenu généré par l’IA peut être incorrect.">
            <a:extLst>
              <a:ext uri="{FF2B5EF4-FFF2-40B4-BE49-F238E27FC236}">
                <a16:creationId xmlns:a16="http://schemas.microsoft.com/office/drawing/2014/main" id="{3B7900C5-AD6D-59F3-8553-D557CAEA53BD}"/>
              </a:ext>
            </a:extLst>
          </p:cNvPr>
          <p:cNvPicPr>
            <a:picLocks noChangeAspect="1"/>
          </p:cNvPicPr>
          <p:nvPr/>
        </p:nvPicPr>
        <p:blipFill rotWithShape="1">
          <a:blip r:embed="rId2"/>
          <a:srcRect l="16035"/>
          <a:stretch/>
        </p:blipFill>
        <p:spPr>
          <a:xfrm>
            <a:off x="503040" y="2288604"/>
            <a:ext cx="15131589" cy="7391400"/>
          </a:xfrm>
          <a:prstGeom prst="rect">
            <a:avLst/>
          </a:prstGeom>
        </p:spPr>
      </p:pic>
      <p:cxnSp>
        <p:nvCxnSpPr>
          <p:cNvPr id="2" name="Connecteur droit avec flèche 1">
            <a:extLst>
              <a:ext uri="{FF2B5EF4-FFF2-40B4-BE49-F238E27FC236}">
                <a16:creationId xmlns:a16="http://schemas.microsoft.com/office/drawing/2014/main" id="{716C9480-E926-EC19-0BA1-2367277D43D1}"/>
              </a:ext>
            </a:extLst>
          </p:cNvPr>
          <p:cNvCxnSpPr>
            <a:cxnSpLocks/>
          </p:cNvCxnSpPr>
          <p:nvPr/>
        </p:nvCxnSpPr>
        <p:spPr>
          <a:xfrm flipV="1">
            <a:off x="14544600" y="3058103"/>
            <a:ext cx="1368152" cy="1437297"/>
          </a:xfrm>
          <a:prstGeom prst="straightConnector1">
            <a:avLst/>
          </a:prstGeom>
          <a:ln w="762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
        <p:nvSpPr>
          <p:cNvPr id="3" name="ZoneTexte 2">
            <a:extLst>
              <a:ext uri="{FF2B5EF4-FFF2-40B4-BE49-F238E27FC236}">
                <a16:creationId xmlns:a16="http://schemas.microsoft.com/office/drawing/2014/main" id="{DDBC9D68-2E74-E0BE-62E7-4AEFCECDD948}"/>
              </a:ext>
            </a:extLst>
          </p:cNvPr>
          <p:cNvSpPr txBox="1"/>
          <p:nvPr/>
        </p:nvSpPr>
        <p:spPr>
          <a:xfrm>
            <a:off x="15912752" y="2668508"/>
            <a:ext cx="2088232" cy="369332"/>
          </a:xfrm>
          <a:prstGeom prst="rect">
            <a:avLst/>
          </a:prstGeom>
          <a:noFill/>
        </p:spPr>
        <p:txBody>
          <a:bodyPr wrap="square" rtlCol="0">
            <a:spAutoFit/>
          </a:bodyPr>
          <a:lstStyle/>
          <a:p>
            <a:r>
              <a:rPr lang="fr-FR" dirty="0"/>
              <a:t>Saisie manuelle</a:t>
            </a:r>
          </a:p>
        </p:txBody>
      </p:sp>
      <p:sp>
        <p:nvSpPr>
          <p:cNvPr id="12" name="ZoneTexte 11"/>
          <p:cNvSpPr txBox="1"/>
          <p:nvPr/>
        </p:nvSpPr>
        <p:spPr>
          <a:xfrm>
            <a:off x="622139" y="1543100"/>
            <a:ext cx="4464496"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dirty="0"/>
              <a:t>SAISIE SANS PRE-REMPLISSAGE</a:t>
            </a:r>
            <a:endParaRPr lang="fr-FR" dirty="0">
              <a:solidFill>
                <a:schemeClr val="bg1"/>
              </a:solidFill>
            </a:endParaRPr>
          </a:p>
        </p:txBody>
      </p:sp>
    </p:spTree>
    <p:extLst>
      <p:ext uri="{BB962C8B-B14F-4D97-AF65-F5344CB8AC3E}">
        <p14:creationId xmlns:p14="http://schemas.microsoft.com/office/powerpoint/2010/main" val="4036643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2092" y="1831132"/>
            <a:ext cx="13383816" cy="7600059"/>
          </a:xfrm>
          <a:prstGeom prst="rect">
            <a:avLst/>
          </a:prstGeom>
        </p:spPr>
      </p:pic>
      <p:sp>
        <p:nvSpPr>
          <p:cNvPr id="5" name="Freeform 6">
            <a:extLst>
              <a:ext uri="{FF2B5EF4-FFF2-40B4-BE49-F238E27FC236}">
                <a16:creationId xmlns:a16="http://schemas.microsoft.com/office/drawing/2014/main" id="{9DF7A30D-EFA1-9680-87E3-1C02A9780F04}"/>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3" name="TextBox 18">
            <a:extLst>
              <a:ext uri="{FF2B5EF4-FFF2-40B4-BE49-F238E27FC236}">
                <a16:creationId xmlns:a16="http://schemas.microsoft.com/office/drawing/2014/main" id="{DBB332AC-6A5D-ABF2-59E7-F5A2CF4986DB}"/>
              </a:ext>
            </a:extLst>
          </p:cNvPr>
          <p:cNvSpPr txBox="1"/>
          <p:nvPr/>
        </p:nvSpPr>
        <p:spPr>
          <a:xfrm>
            <a:off x="791072" y="392289"/>
            <a:ext cx="11387155" cy="605550"/>
          </a:xfrm>
          <a:prstGeom prst="rect">
            <a:avLst/>
          </a:prstGeom>
        </p:spPr>
        <p:txBody>
          <a:bodyPr lIns="0" tIns="0" rIns="0" bIns="0" rtlCol="0" anchor="t">
            <a:spAutoFit/>
          </a:bodyPr>
          <a:lstStyle/>
          <a:p>
            <a:pPr>
              <a:lnSpc>
                <a:spcPts val="4861"/>
              </a:lnSpc>
            </a:pPr>
            <a:r>
              <a:rPr lang="en-US" sz="3200" dirty="0">
                <a:solidFill>
                  <a:schemeClr val="bg1"/>
                </a:solidFill>
                <a:latin typeface="Poppins ExtraBold"/>
              </a:rPr>
              <a:t>POP UP : RSU SIMPLIFI</a:t>
            </a:r>
            <a:r>
              <a:rPr lang="en-US" sz="3200" dirty="0">
                <a:solidFill>
                  <a:srgbClr val="FFFFFF"/>
                </a:solidFill>
                <a:latin typeface="Poppins ExtraBold"/>
              </a:rPr>
              <a:t>É</a:t>
            </a:r>
            <a:endParaRPr lang="fr-FR" sz="3200" dirty="0"/>
          </a:p>
        </p:txBody>
      </p:sp>
      <p:sp>
        <p:nvSpPr>
          <p:cNvPr id="7" name="ZoneTexte 6">
            <a:extLst>
              <a:ext uri="{FF2B5EF4-FFF2-40B4-BE49-F238E27FC236}">
                <a16:creationId xmlns:a16="http://schemas.microsoft.com/office/drawing/2014/main" id="{EAB92CD2-450E-493F-7D40-6CD159F8F1C2}"/>
              </a:ext>
            </a:extLst>
          </p:cNvPr>
          <p:cNvSpPr txBox="1"/>
          <p:nvPr/>
        </p:nvSpPr>
        <p:spPr>
          <a:xfrm>
            <a:off x="13983480" y="1389792"/>
            <a:ext cx="4824536" cy="369332"/>
          </a:xfrm>
          <a:prstGeom prst="rect">
            <a:avLst/>
          </a:prstGeom>
          <a:noFill/>
        </p:spPr>
        <p:txBody>
          <a:bodyPr wrap="square" rtlCol="0">
            <a:spAutoFit/>
          </a:bodyPr>
          <a:lstStyle/>
          <a:p>
            <a:r>
              <a:rPr lang="fr-FR" dirty="0"/>
              <a:t>Pré-renseigné (RSU Simplifié) </a:t>
            </a:r>
          </a:p>
        </p:txBody>
      </p:sp>
      <p:sp>
        <p:nvSpPr>
          <p:cNvPr id="8" name="Ellipse 7">
            <a:extLst>
              <a:ext uri="{FF2B5EF4-FFF2-40B4-BE49-F238E27FC236}">
                <a16:creationId xmlns:a16="http://schemas.microsoft.com/office/drawing/2014/main" id="{3D653EF4-0019-0FB3-97E7-FD853DB4C4AD}"/>
              </a:ext>
            </a:extLst>
          </p:cNvPr>
          <p:cNvSpPr/>
          <p:nvPr/>
        </p:nvSpPr>
        <p:spPr>
          <a:xfrm>
            <a:off x="13752512" y="1461800"/>
            <a:ext cx="230968" cy="225316"/>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8884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35888" y="8887916"/>
            <a:ext cx="3739987"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00888" y="8771281"/>
            <a:ext cx="17138663" cy="54868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fr-FR" dirty="0">
                <a:solidFill>
                  <a:schemeClr val="tx1"/>
                </a:solidFill>
              </a:rPr>
              <a:t>La collectivité peut saisir dans une case commentaire l’établissement secondaire de l’agent (EPHAD…) Ou le service dans lequel l’agent travaille</a:t>
            </a:r>
          </a:p>
        </p:txBody>
      </p:sp>
      <p:cxnSp>
        <p:nvCxnSpPr>
          <p:cNvPr id="10" name="Connecteur droit avec flèche 9"/>
          <p:cNvCxnSpPr>
            <a:cxnSpLocks/>
          </p:cNvCxnSpPr>
          <p:nvPr/>
        </p:nvCxnSpPr>
        <p:spPr>
          <a:xfrm flipV="1">
            <a:off x="5327576" y="6924726"/>
            <a:ext cx="812811" cy="11003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Freeform 6">
            <a:extLst>
              <a:ext uri="{FF2B5EF4-FFF2-40B4-BE49-F238E27FC236}">
                <a16:creationId xmlns:a16="http://schemas.microsoft.com/office/drawing/2014/main" id="{3C2BDA34-7A9B-C51F-ACF0-27354A57A19E}"/>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11" name="TextBox 18">
            <a:extLst>
              <a:ext uri="{FF2B5EF4-FFF2-40B4-BE49-F238E27FC236}">
                <a16:creationId xmlns:a16="http://schemas.microsoft.com/office/drawing/2014/main" id="{90234AC1-204D-1CD4-AFF2-62B1E813D002}"/>
              </a:ext>
            </a:extLst>
          </p:cNvPr>
          <p:cNvSpPr txBox="1"/>
          <p:nvPr/>
        </p:nvSpPr>
        <p:spPr>
          <a:xfrm>
            <a:off x="781681" y="378810"/>
            <a:ext cx="7818217" cy="586186"/>
          </a:xfrm>
          <a:prstGeom prst="rect">
            <a:avLst/>
          </a:prstGeom>
          <a:noFill/>
        </p:spPr>
        <p:txBody>
          <a:bodyPr wrap="square" lIns="0" tIns="0" rIns="0" bIns="0" rtlCol="0" anchor="t">
            <a:spAutoFit/>
          </a:bodyPr>
          <a:lstStyle/>
          <a:p>
            <a:pPr>
              <a:lnSpc>
                <a:spcPts val="4861"/>
              </a:lnSpc>
            </a:pPr>
            <a:r>
              <a:rPr lang="fr-FR" sz="3200" dirty="0">
                <a:solidFill>
                  <a:schemeClr val="bg1"/>
                </a:solidFill>
                <a:latin typeface="Poppins ExtraBold" panose="00000900000000000000" pitchFamily="2" charset="0"/>
                <a:cs typeface="Poppins ExtraBold" panose="00000900000000000000" pitchFamily="2" charset="0"/>
              </a:rPr>
              <a:t>MODE AGENT PAR AGENT</a:t>
            </a:r>
            <a:endParaRPr lang="en-US" sz="3200" dirty="0">
              <a:solidFill>
                <a:schemeClr val="bg1"/>
              </a:solidFill>
              <a:latin typeface="Poppins ExtraBold" panose="00000900000000000000" pitchFamily="2" charset="0"/>
              <a:cs typeface="Poppins ExtraBold" panose="00000900000000000000" pitchFamily="2" charset="0"/>
            </a:endParaRPr>
          </a:p>
        </p:txBody>
      </p:sp>
      <p:pic>
        <p:nvPicPr>
          <p:cNvPr id="15" name="Image 14">
            <a:extLst>
              <a:ext uri="{FF2B5EF4-FFF2-40B4-BE49-F238E27FC236}">
                <a16:creationId xmlns:a16="http://schemas.microsoft.com/office/drawing/2014/main" id="{B2D75144-E567-F15E-7634-AFD7EDE7CB34}"/>
              </a:ext>
            </a:extLst>
          </p:cNvPr>
          <p:cNvPicPr>
            <a:picLocks noChangeAspect="1"/>
          </p:cNvPicPr>
          <p:nvPr/>
        </p:nvPicPr>
        <p:blipFill>
          <a:blip r:embed="rId2"/>
          <a:stretch>
            <a:fillRect/>
          </a:stretch>
        </p:blipFill>
        <p:spPr>
          <a:xfrm>
            <a:off x="600889" y="1462348"/>
            <a:ext cx="17138664" cy="6993519"/>
          </a:xfrm>
          <a:prstGeom prst="rect">
            <a:avLst/>
          </a:prstGeom>
        </p:spPr>
      </p:pic>
    </p:spTree>
    <p:extLst>
      <p:ext uri="{BB962C8B-B14F-4D97-AF65-F5344CB8AC3E}">
        <p14:creationId xmlns:p14="http://schemas.microsoft.com/office/powerpoint/2010/main" val="1898584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04510EAE-7CDD-9855-6FE4-A3E085F90223}"/>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3" name="TextBox 17">
            <a:extLst>
              <a:ext uri="{FF2B5EF4-FFF2-40B4-BE49-F238E27FC236}">
                <a16:creationId xmlns:a16="http://schemas.microsoft.com/office/drawing/2014/main" id="{1A783190-E530-488A-B55C-6523CDFFD640}"/>
              </a:ext>
            </a:extLst>
          </p:cNvPr>
          <p:cNvSpPr txBox="1"/>
          <p:nvPr/>
        </p:nvSpPr>
        <p:spPr>
          <a:xfrm>
            <a:off x="791072" y="606369"/>
            <a:ext cx="17496928" cy="374590"/>
          </a:xfrm>
          <a:prstGeom prst="rect">
            <a:avLst/>
          </a:prstGeom>
        </p:spPr>
        <p:txBody>
          <a:bodyPr wrap="square" lIns="0" tIns="0" rIns="0" bIns="0" rtlCol="0" anchor="t">
            <a:spAutoFit/>
          </a:bodyPr>
          <a:lstStyle/>
          <a:p>
            <a:pPr>
              <a:lnSpc>
                <a:spcPts val="2696"/>
              </a:lnSpc>
              <a:spcBef>
                <a:spcPct val="0"/>
              </a:spcBef>
            </a:pPr>
            <a:r>
              <a:rPr lang="fr-FR" sz="3200" dirty="0">
                <a:solidFill>
                  <a:schemeClr val="bg1"/>
                </a:solidFill>
                <a:latin typeface="Poppins ExtraBold"/>
              </a:rPr>
              <a:t>PASSER EN TABLEAU PAR TABLEAU </a:t>
            </a:r>
            <a:r>
              <a:rPr lang="fr-FR" sz="2400" dirty="0">
                <a:solidFill>
                  <a:schemeClr val="bg1"/>
                </a:solidFill>
                <a:latin typeface="Poppins ExtraBold"/>
              </a:rPr>
              <a:t>(anciennement mode consolidé)</a:t>
            </a:r>
          </a:p>
        </p:txBody>
      </p:sp>
      <p:sp>
        <p:nvSpPr>
          <p:cNvPr id="8" name="ZoneTexte 7"/>
          <p:cNvSpPr txBox="1"/>
          <p:nvPr/>
        </p:nvSpPr>
        <p:spPr>
          <a:xfrm>
            <a:off x="14177907" y="1276822"/>
            <a:ext cx="3901738" cy="646331"/>
          </a:xfrm>
          <a:prstGeom prst="rect">
            <a:avLst/>
          </a:prstGeom>
          <a:noFill/>
        </p:spPr>
        <p:txBody>
          <a:bodyPr wrap="square" lIns="91440" tIns="45720" rIns="91440" bIns="45720" rtlCol="0" anchor="t">
            <a:spAutoFit/>
          </a:bodyPr>
          <a:lstStyle/>
          <a:p>
            <a:r>
              <a:rPr lang="fr-FR" dirty="0"/>
              <a:t>Etape suivante pour passer en mode consolidé (tableau par tableau)</a:t>
            </a:r>
          </a:p>
        </p:txBody>
      </p:sp>
      <p:pic>
        <p:nvPicPr>
          <p:cNvPr id="9" name="Image 8">
            <a:extLst>
              <a:ext uri="{FF2B5EF4-FFF2-40B4-BE49-F238E27FC236}">
                <a16:creationId xmlns:a16="http://schemas.microsoft.com/office/drawing/2014/main" id="{FB0C7103-0A73-BBCC-45C1-5D32FFD9635C}"/>
              </a:ext>
            </a:extLst>
          </p:cNvPr>
          <p:cNvPicPr>
            <a:picLocks noChangeAspect="1"/>
          </p:cNvPicPr>
          <p:nvPr/>
        </p:nvPicPr>
        <p:blipFill>
          <a:blip r:embed="rId2"/>
          <a:stretch>
            <a:fillRect/>
          </a:stretch>
        </p:blipFill>
        <p:spPr>
          <a:xfrm>
            <a:off x="628193" y="2119164"/>
            <a:ext cx="15203866" cy="7344816"/>
          </a:xfrm>
          <a:prstGeom prst="rect">
            <a:avLst/>
          </a:prstGeom>
        </p:spPr>
      </p:pic>
      <p:cxnSp>
        <p:nvCxnSpPr>
          <p:cNvPr id="5" name="Connecteur droit avec flèche 4"/>
          <p:cNvCxnSpPr>
            <a:cxnSpLocks/>
          </p:cNvCxnSpPr>
          <p:nvPr/>
        </p:nvCxnSpPr>
        <p:spPr>
          <a:xfrm flipV="1">
            <a:off x="14889901" y="2119164"/>
            <a:ext cx="1238875" cy="1402615"/>
          </a:xfrm>
          <a:prstGeom prst="straightConnector1">
            <a:avLst/>
          </a:prstGeom>
          <a:ln w="762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431681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3BEB2"/>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1028700"/>
            <a:ext cx="848382" cy="1070513"/>
          </a:xfrm>
          <a:prstGeom prst="rect">
            <a:avLst/>
          </a:prstGeom>
        </p:spPr>
      </p:pic>
      <p:sp>
        <p:nvSpPr>
          <p:cNvPr id="4" name="TextBox 6">
            <a:extLst>
              <a:ext uri="{FF2B5EF4-FFF2-40B4-BE49-F238E27FC236}">
                <a16:creationId xmlns:a16="http://schemas.microsoft.com/office/drawing/2014/main" id="{1F6EFBEB-16F8-8FFE-9CF3-F60A14F33DFA}"/>
              </a:ext>
            </a:extLst>
          </p:cNvPr>
          <p:cNvSpPr txBox="1"/>
          <p:nvPr/>
        </p:nvSpPr>
        <p:spPr>
          <a:xfrm>
            <a:off x="1452891" y="3114221"/>
            <a:ext cx="12443981" cy="6564489"/>
          </a:xfrm>
          <a:prstGeom prst="rect">
            <a:avLst/>
          </a:prstGeom>
        </p:spPr>
        <p:txBody>
          <a:bodyPr wrap="square" lIns="0" tIns="0" rIns="0" bIns="0" rtlCol="0" anchor="t">
            <a:spAutoFit/>
          </a:bodyPr>
          <a:lstStyle/>
          <a:p>
            <a:pPr>
              <a:lnSpc>
                <a:spcPct val="200000"/>
              </a:lnSpc>
            </a:pPr>
            <a:r>
              <a:rPr lang="en-US" sz="2800" dirty="0">
                <a:solidFill>
                  <a:schemeClr val="bg1"/>
                </a:solidFill>
                <a:latin typeface="Poppins ExtraBold" panose="00000900000000000000" pitchFamily="2" charset="0"/>
                <a:cs typeface="Poppins ExtraBold" panose="00000900000000000000" pitchFamily="2" charset="0"/>
              </a:rPr>
              <a:t>INTRODUCTION </a:t>
            </a:r>
          </a:p>
          <a:p>
            <a:pPr>
              <a:lnSpc>
                <a:spcPct val="200000"/>
              </a:lnSpc>
            </a:pPr>
            <a:r>
              <a:rPr lang="en-US" sz="2800" dirty="0">
                <a:solidFill>
                  <a:srgbClr val="FFFFFF"/>
                </a:solidFill>
                <a:latin typeface="Poppins ExtraBold" panose="00000900000000000000" pitchFamily="2" charset="0"/>
                <a:cs typeface="Poppins ExtraBold" panose="00000900000000000000" pitchFamily="2" charset="0"/>
              </a:rPr>
              <a:t>RÈGLEMENTATION ET CALENDRIER </a:t>
            </a:r>
            <a:endParaRPr lang="en-US" sz="2800" dirty="0">
              <a:solidFill>
                <a:schemeClr val="bg1"/>
              </a:solidFill>
              <a:latin typeface="Poppins ExtraBold" panose="00000900000000000000" pitchFamily="2" charset="0"/>
              <a:cs typeface="Poppins ExtraBold" panose="00000900000000000000" pitchFamily="2" charset="0"/>
            </a:endParaRPr>
          </a:p>
          <a:p>
            <a:pPr>
              <a:lnSpc>
                <a:spcPct val="200000"/>
              </a:lnSpc>
            </a:pPr>
            <a:r>
              <a:rPr lang="fr-FR" sz="2800" dirty="0">
                <a:solidFill>
                  <a:srgbClr val="FFFFFF"/>
                </a:solidFill>
                <a:latin typeface="Poppins ExtraBold" panose="00000900000000000000" pitchFamily="2" charset="0"/>
                <a:cs typeface="Poppins ExtraBold" panose="00000900000000000000" pitchFamily="2" charset="0"/>
              </a:rPr>
              <a:t>PRESENTATION DE LA PLATEFORME DONNEES SOCIALES</a:t>
            </a:r>
          </a:p>
          <a:p>
            <a:pPr>
              <a:lnSpc>
                <a:spcPct val="200000"/>
              </a:lnSpc>
            </a:pPr>
            <a:r>
              <a:rPr lang="en-US" sz="2800" dirty="0">
                <a:solidFill>
                  <a:srgbClr val="FFFFFF"/>
                </a:solidFill>
                <a:latin typeface="Poppins ExtraBold" panose="00000900000000000000" pitchFamily="2" charset="0"/>
                <a:cs typeface="Poppins ExtraBold" panose="00000900000000000000" pitchFamily="2" charset="0"/>
              </a:rPr>
              <a:t>LES NOUVEAUTÉS (2026)</a:t>
            </a:r>
          </a:p>
          <a:p>
            <a:pPr>
              <a:lnSpc>
                <a:spcPct val="200000"/>
              </a:lnSpc>
            </a:pPr>
            <a:r>
              <a:rPr lang="en-US" sz="2800" dirty="0">
                <a:solidFill>
                  <a:srgbClr val="FFFFFF"/>
                </a:solidFill>
                <a:latin typeface="Poppins ExtraBold" panose="00000900000000000000" pitchFamily="2" charset="0"/>
                <a:cs typeface="Poppins ExtraBold" panose="00000900000000000000" pitchFamily="2" charset="0"/>
              </a:rPr>
              <a:t>VALORISATION DES DONNÉES SOCIALES</a:t>
            </a:r>
          </a:p>
          <a:p>
            <a:pPr>
              <a:lnSpc>
                <a:spcPct val="200000"/>
              </a:lnSpc>
            </a:pPr>
            <a:r>
              <a:rPr lang="en-US" sz="2800" dirty="0">
                <a:solidFill>
                  <a:srgbClr val="FFFFFF"/>
                </a:solidFill>
                <a:latin typeface="Poppins ExtraBold" panose="00000900000000000000" pitchFamily="2" charset="0"/>
                <a:cs typeface="Poppins ExtraBold" panose="00000900000000000000" pitchFamily="2" charset="0"/>
              </a:rPr>
              <a:t>LES OUTILS</a:t>
            </a:r>
          </a:p>
          <a:p>
            <a:pPr>
              <a:lnSpc>
                <a:spcPct val="200000"/>
              </a:lnSpc>
            </a:pPr>
            <a:r>
              <a:rPr lang="en-US" sz="2800" dirty="0">
                <a:solidFill>
                  <a:srgbClr val="FFFFFF"/>
                </a:solidFill>
                <a:latin typeface="Poppins ExtraBold" panose="00000900000000000000" pitchFamily="2" charset="0"/>
                <a:cs typeface="Poppins ExtraBold" panose="00000900000000000000" pitchFamily="2" charset="0"/>
              </a:rPr>
              <a:t>CONCLUSION</a:t>
            </a:r>
          </a:p>
          <a:p>
            <a:pPr>
              <a:lnSpc>
                <a:spcPts val="4290"/>
              </a:lnSpc>
            </a:pPr>
            <a:endParaRPr lang="en-US" sz="3300" dirty="0">
              <a:solidFill>
                <a:srgbClr val="FFFFFF"/>
              </a:solidFill>
              <a:latin typeface="Poppins ExtraBold"/>
            </a:endParaRPr>
          </a:p>
        </p:txBody>
      </p:sp>
      <p:sp>
        <p:nvSpPr>
          <p:cNvPr id="2" name="AutoShape 2"/>
          <p:cNvSpPr/>
          <p:nvPr/>
        </p:nvSpPr>
        <p:spPr>
          <a:xfrm>
            <a:off x="-5703" y="0"/>
            <a:ext cx="18322398" cy="2263180"/>
          </a:xfrm>
          <a:prstGeom prst="rect">
            <a:avLst/>
          </a:prstGeom>
          <a:solidFill>
            <a:srgbClr val="FFFFFF"/>
          </a:solidFill>
        </p:spPr>
        <p:txBody>
          <a:bodyPr/>
          <a:lstStyle/>
          <a:p>
            <a:endParaRPr lang="fr-FR" dirty="0"/>
          </a:p>
        </p:txBody>
      </p:sp>
      <p:sp>
        <p:nvSpPr>
          <p:cNvPr id="6" name="TextBox 5"/>
          <p:cNvSpPr txBox="1"/>
          <p:nvPr/>
        </p:nvSpPr>
        <p:spPr>
          <a:xfrm>
            <a:off x="6349248" y="595120"/>
            <a:ext cx="5589504" cy="867160"/>
          </a:xfrm>
          <a:prstGeom prst="rect">
            <a:avLst/>
          </a:prstGeom>
        </p:spPr>
        <p:txBody>
          <a:bodyPr wrap="square" lIns="0" tIns="0" rIns="0" bIns="0" rtlCol="0" anchor="t">
            <a:spAutoFit/>
          </a:bodyPr>
          <a:lstStyle/>
          <a:p>
            <a:pPr marL="0" lvl="0" indent="0" algn="ctr">
              <a:lnSpc>
                <a:spcPts val="7020"/>
              </a:lnSpc>
              <a:spcBef>
                <a:spcPct val="0"/>
              </a:spcBef>
            </a:pPr>
            <a:r>
              <a:rPr lang="en-US" sz="5400" dirty="0">
                <a:solidFill>
                  <a:srgbClr val="73BEB2"/>
                </a:solidFill>
                <a:latin typeface="Poppins ExtraBold"/>
              </a:rPr>
              <a:t>SOMMAIRE</a:t>
            </a:r>
          </a:p>
        </p:txBody>
      </p:sp>
    </p:spTree>
    <p:extLst>
      <p:ext uri="{BB962C8B-B14F-4D97-AF65-F5344CB8AC3E}">
        <p14:creationId xmlns:p14="http://schemas.microsoft.com/office/powerpoint/2010/main" val="3176851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1799184" y="2263180"/>
            <a:ext cx="8766483" cy="1660143"/>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fr-FR" sz="2700" i="1" dirty="0">
              <a:solidFill>
                <a:schemeClr val="tx2">
                  <a:lumMod val="75000"/>
                </a:schemeClr>
              </a:solidFill>
            </a:endParaRPr>
          </a:p>
        </p:txBody>
      </p:sp>
      <p:sp>
        <p:nvSpPr>
          <p:cNvPr id="12" name="Rectangle 11"/>
          <p:cNvSpPr/>
          <p:nvPr/>
        </p:nvSpPr>
        <p:spPr>
          <a:xfrm>
            <a:off x="1007096" y="1908290"/>
            <a:ext cx="1944216" cy="714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p:cNvPicPr>
            <a:picLocks noChangeAspect="1"/>
          </p:cNvPicPr>
          <p:nvPr/>
        </p:nvPicPr>
        <p:blipFill rotWithShape="1">
          <a:blip r:embed="rId2">
            <a:extLst>
              <a:ext uri="{28A0092B-C50C-407E-A947-70E740481C1C}">
                <a14:useLocalDpi xmlns:a14="http://schemas.microsoft.com/office/drawing/2010/main" val="0"/>
              </a:ext>
            </a:extLst>
          </a:blip>
          <a:srcRect t="1607" r="2304"/>
          <a:stretch/>
        </p:blipFill>
        <p:spPr>
          <a:xfrm>
            <a:off x="622139" y="2278439"/>
            <a:ext cx="15074590" cy="6252566"/>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7336" y="8296458"/>
            <a:ext cx="12817424" cy="1891561"/>
          </a:xfrm>
          <a:prstGeom prst="rect">
            <a:avLst/>
          </a:prstGeom>
        </p:spPr>
      </p:pic>
      <p:sp>
        <p:nvSpPr>
          <p:cNvPr id="10" name="TextBox 17">
            <a:extLst>
              <a:ext uri="{FF2B5EF4-FFF2-40B4-BE49-F238E27FC236}">
                <a16:creationId xmlns:a16="http://schemas.microsoft.com/office/drawing/2014/main" id="{1A783190-E530-488A-B55C-6523CDFFD640}"/>
              </a:ext>
            </a:extLst>
          </p:cNvPr>
          <p:cNvSpPr txBox="1"/>
          <p:nvPr/>
        </p:nvSpPr>
        <p:spPr>
          <a:xfrm>
            <a:off x="431032" y="601486"/>
            <a:ext cx="7776864" cy="381771"/>
          </a:xfrm>
          <a:prstGeom prst="rect">
            <a:avLst/>
          </a:prstGeom>
        </p:spPr>
        <p:txBody>
          <a:bodyPr wrap="square" lIns="0" tIns="0" rIns="0" bIns="0" rtlCol="0" anchor="t">
            <a:spAutoFit/>
          </a:bodyPr>
          <a:lstStyle/>
          <a:p>
            <a:pPr lvl="0">
              <a:lnSpc>
                <a:spcPts val="2696"/>
              </a:lnSpc>
              <a:spcBef>
                <a:spcPct val="0"/>
              </a:spcBef>
            </a:pPr>
            <a:r>
              <a:rPr lang="fr-FR" sz="3400" dirty="0">
                <a:solidFill>
                  <a:schemeClr val="bg1"/>
                </a:solidFill>
                <a:latin typeface="Poppins ExtraBold"/>
              </a:rPr>
              <a:t>MODE TABLEAU PAR TABLEAU</a:t>
            </a:r>
          </a:p>
        </p:txBody>
      </p:sp>
      <p:sp>
        <p:nvSpPr>
          <p:cNvPr id="5" name="ZoneTexte 4">
            <a:extLst>
              <a:ext uri="{FF2B5EF4-FFF2-40B4-BE49-F238E27FC236}">
                <a16:creationId xmlns:a16="http://schemas.microsoft.com/office/drawing/2014/main" id="{D4DAEF37-0999-6E74-95FB-D50966EE59A3}"/>
              </a:ext>
            </a:extLst>
          </p:cNvPr>
          <p:cNvSpPr txBox="1"/>
          <p:nvPr/>
        </p:nvSpPr>
        <p:spPr>
          <a:xfrm>
            <a:off x="615134" y="1467955"/>
            <a:ext cx="5040560" cy="369332"/>
          </a:xfrm>
          <a:prstGeom prst="rect">
            <a:avLst/>
          </a:prstGeom>
          <a:solidFill>
            <a:srgbClr val="3659A0"/>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dirty="0"/>
              <a:t>SAISIE AVEC OU SANS PRE-REMPLISSAGE</a:t>
            </a:r>
            <a:endParaRPr lang="fr-FR" dirty="0">
              <a:solidFill>
                <a:schemeClr val="bg1"/>
              </a:solidFill>
            </a:endParaRPr>
          </a:p>
        </p:txBody>
      </p:sp>
      <p:sp>
        <p:nvSpPr>
          <p:cNvPr id="7" name="Freeform 6">
            <a:extLst>
              <a:ext uri="{FF2B5EF4-FFF2-40B4-BE49-F238E27FC236}">
                <a16:creationId xmlns:a16="http://schemas.microsoft.com/office/drawing/2014/main" id="{ECA354F6-17FC-B8A7-9106-FFC722F08542}"/>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8" name="TextBox 18">
            <a:extLst>
              <a:ext uri="{FF2B5EF4-FFF2-40B4-BE49-F238E27FC236}">
                <a16:creationId xmlns:a16="http://schemas.microsoft.com/office/drawing/2014/main" id="{B19B2AF1-1574-DE88-6A17-FCBBABC6BDB4}"/>
              </a:ext>
            </a:extLst>
          </p:cNvPr>
          <p:cNvSpPr txBox="1"/>
          <p:nvPr/>
        </p:nvSpPr>
        <p:spPr>
          <a:xfrm>
            <a:off x="781681" y="378810"/>
            <a:ext cx="7818217" cy="586186"/>
          </a:xfrm>
          <a:prstGeom prst="rect">
            <a:avLst/>
          </a:prstGeom>
          <a:noFill/>
        </p:spPr>
        <p:txBody>
          <a:bodyPr wrap="square" lIns="0" tIns="0" rIns="0" bIns="0" rtlCol="0" anchor="t">
            <a:spAutoFit/>
          </a:bodyPr>
          <a:lstStyle/>
          <a:p>
            <a:pPr>
              <a:lnSpc>
                <a:spcPts val="4861"/>
              </a:lnSpc>
            </a:pPr>
            <a:r>
              <a:rPr lang="fr-FR" sz="3200" dirty="0">
                <a:solidFill>
                  <a:schemeClr val="bg1"/>
                </a:solidFill>
                <a:latin typeface="Poppins ExtraBold" panose="00000900000000000000" pitchFamily="2" charset="0"/>
                <a:cs typeface="Poppins ExtraBold" panose="00000900000000000000" pitchFamily="2" charset="0"/>
              </a:rPr>
              <a:t>MODE TABLEAU PAR TABLEAU</a:t>
            </a:r>
            <a:endParaRPr lang="en-US" sz="3200" dirty="0">
              <a:solidFill>
                <a:schemeClr val="bg1"/>
              </a:solidFill>
              <a:latin typeface="Poppins ExtraBold" panose="00000900000000000000" pitchFamily="2" charset="0"/>
              <a:cs typeface="Poppins ExtraBold" panose="00000900000000000000" pitchFamily="2" charset="0"/>
            </a:endParaRPr>
          </a:p>
        </p:txBody>
      </p:sp>
    </p:spTree>
    <p:extLst>
      <p:ext uri="{BB962C8B-B14F-4D97-AF65-F5344CB8AC3E}">
        <p14:creationId xmlns:p14="http://schemas.microsoft.com/office/powerpoint/2010/main" val="187619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1799184" y="2263180"/>
            <a:ext cx="8766483" cy="1660143"/>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fr-FR" sz="2700" i="1" dirty="0">
              <a:solidFill>
                <a:schemeClr val="tx2">
                  <a:lumMod val="75000"/>
                </a:schemeClr>
              </a:solidFill>
            </a:endParaRPr>
          </a:p>
        </p:txBody>
      </p:sp>
      <p:sp>
        <p:nvSpPr>
          <p:cNvPr id="12" name="Rectangle 11"/>
          <p:cNvSpPr/>
          <p:nvPr/>
        </p:nvSpPr>
        <p:spPr>
          <a:xfrm>
            <a:off x="1007096" y="1908290"/>
            <a:ext cx="1944216" cy="714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9576048" y="2263180"/>
            <a:ext cx="172819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7144B38C-68C3-D3FE-617C-C40B72643EEC}"/>
              </a:ext>
            </a:extLst>
          </p:cNvPr>
          <p:cNvSpPr/>
          <p:nvPr/>
        </p:nvSpPr>
        <p:spPr>
          <a:xfrm flipV="1">
            <a:off x="11016208" y="2839244"/>
            <a:ext cx="1456334" cy="2714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7144B38C-68C3-D3FE-617C-C40B72643EEC}"/>
              </a:ext>
            </a:extLst>
          </p:cNvPr>
          <p:cNvSpPr/>
          <p:nvPr/>
        </p:nvSpPr>
        <p:spPr>
          <a:xfrm flipV="1">
            <a:off x="14803425" y="2703526"/>
            <a:ext cx="1456334" cy="2714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reeform 6">
            <a:extLst>
              <a:ext uri="{FF2B5EF4-FFF2-40B4-BE49-F238E27FC236}">
                <a16:creationId xmlns:a16="http://schemas.microsoft.com/office/drawing/2014/main" id="{E532A068-29E8-CBCD-8C93-0938B3F4B955}"/>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7" name="TextBox 18">
            <a:extLst>
              <a:ext uri="{FF2B5EF4-FFF2-40B4-BE49-F238E27FC236}">
                <a16:creationId xmlns:a16="http://schemas.microsoft.com/office/drawing/2014/main" id="{D3A08788-E7B4-2512-C017-5A5898CC4290}"/>
              </a:ext>
            </a:extLst>
          </p:cNvPr>
          <p:cNvSpPr txBox="1"/>
          <p:nvPr/>
        </p:nvSpPr>
        <p:spPr>
          <a:xfrm>
            <a:off x="781681" y="378810"/>
            <a:ext cx="7818217" cy="586186"/>
          </a:xfrm>
          <a:prstGeom prst="rect">
            <a:avLst/>
          </a:prstGeom>
          <a:noFill/>
        </p:spPr>
        <p:txBody>
          <a:bodyPr wrap="square" lIns="0" tIns="0" rIns="0" bIns="0" rtlCol="0" anchor="t">
            <a:spAutoFit/>
          </a:bodyPr>
          <a:lstStyle/>
          <a:p>
            <a:pPr>
              <a:lnSpc>
                <a:spcPts val="4861"/>
              </a:lnSpc>
            </a:pPr>
            <a:r>
              <a:rPr lang="fr-FR" sz="3200" dirty="0">
                <a:solidFill>
                  <a:schemeClr val="bg1"/>
                </a:solidFill>
                <a:latin typeface="Poppins ExtraBold" panose="00000900000000000000" pitchFamily="2" charset="0"/>
                <a:cs typeface="Poppins ExtraBold" panose="00000900000000000000" pitchFamily="2" charset="0"/>
              </a:rPr>
              <a:t>RAPPORT D’INCOHERENCES</a:t>
            </a:r>
            <a:endParaRPr lang="en-US" sz="3200" dirty="0">
              <a:solidFill>
                <a:schemeClr val="bg1"/>
              </a:solidFill>
              <a:latin typeface="Poppins ExtraBold" panose="00000900000000000000" pitchFamily="2" charset="0"/>
              <a:cs typeface="Poppins ExtraBold" panose="00000900000000000000" pitchFamily="2" charset="0"/>
            </a:endParaRPr>
          </a:p>
        </p:txBody>
      </p:sp>
      <p:pic>
        <p:nvPicPr>
          <p:cNvPr id="13" name="Image 12">
            <a:extLst>
              <a:ext uri="{FF2B5EF4-FFF2-40B4-BE49-F238E27FC236}">
                <a16:creationId xmlns:a16="http://schemas.microsoft.com/office/drawing/2014/main" id="{8972A95E-D874-334C-8096-1AFD4C0C75F5}"/>
              </a:ext>
            </a:extLst>
          </p:cNvPr>
          <p:cNvPicPr>
            <a:picLocks noChangeAspect="1"/>
          </p:cNvPicPr>
          <p:nvPr/>
        </p:nvPicPr>
        <p:blipFill>
          <a:blip r:embed="rId2"/>
          <a:stretch>
            <a:fillRect/>
          </a:stretch>
        </p:blipFill>
        <p:spPr>
          <a:xfrm>
            <a:off x="503039" y="1642306"/>
            <a:ext cx="17213993" cy="4581313"/>
          </a:xfrm>
          <a:prstGeom prst="rect">
            <a:avLst/>
          </a:prstGeom>
        </p:spPr>
      </p:pic>
      <p:pic>
        <p:nvPicPr>
          <p:cNvPr id="19" name="Image 18">
            <a:extLst>
              <a:ext uri="{FF2B5EF4-FFF2-40B4-BE49-F238E27FC236}">
                <a16:creationId xmlns:a16="http://schemas.microsoft.com/office/drawing/2014/main" id="{6D3A730D-8F17-E387-88D4-B648FA51806E}"/>
              </a:ext>
            </a:extLst>
          </p:cNvPr>
          <p:cNvPicPr>
            <a:picLocks noChangeAspect="1"/>
          </p:cNvPicPr>
          <p:nvPr/>
        </p:nvPicPr>
        <p:blipFill>
          <a:blip r:embed="rId3"/>
          <a:stretch>
            <a:fillRect/>
          </a:stretch>
        </p:blipFill>
        <p:spPr>
          <a:xfrm>
            <a:off x="622139" y="6435887"/>
            <a:ext cx="10682101" cy="1164961"/>
          </a:xfrm>
          <a:prstGeom prst="rect">
            <a:avLst/>
          </a:prstGeom>
        </p:spPr>
      </p:pic>
      <p:sp>
        <p:nvSpPr>
          <p:cNvPr id="20" name="ZoneTexte 19">
            <a:extLst>
              <a:ext uri="{FF2B5EF4-FFF2-40B4-BE49-F238E27FC236}">
                <a16:creationId xmlns:a16="http://schemas.microsoft.com/office/drawing/2014/main" id="{A9A30968-5E4B-56D3-2A88-4D21D8650233}"/>
              </a:ext>
            </a:extLst>
          </p:cNvPr>
          <p:cNvSpPr txBox="1"/>
          <p:nvPr/>
        </p:nvSpPr>
        <p:spPr>
          <a:xfrm>
            <a:off x="505961" y="5974222"/>
            <a:ext cx="3287724" cy="369332"/>
          </a:xfrm>
          <a:prstGeom prst="rect">
            <a:avLst/>
          </a:prstGeom>
          <a:noFill/>
        </p:spPr>
        <p:txBody>
          <a:bodyPr wrap="square" rtlCol="0">
            <a:spAutoFit/>
          </a:bodyPr>
          <a:lstStyle/>
          <a:p>
            <a:r>
              <a:rPr lang="fr-FR" dirty="0">
                <a:solidFill>
                  <a:schemeClr val="accent1"/>
                </a:solidFill>
              </a:rPr>
              <a:t>Exemples</a:t>
            </a:r>
          </a:p>
        </p:txBody>
      </p:sp>
      <p:sp>
        <p:nvSpPr>
          <p:cNvPr id="21" name="ZoneTexte 20">
            <a:extLst>
              <a:ext uri="{FF2B5EF4-FFF2-40B4-BE49-F238E27FC236}">
                <a16:creationId xmlns:a16="http://schemas.microsoft.com/office/drawing/2014/main" id="{0B37534E-550B-8EA9-4018-BDD87F2BD07C}"/>
              </a:ext>
            </a:extLst>
          </p:cNvPr>
          <p:cNvSpPr txBox="1"/>
          <p:nvPr/>
        </p:nvSpPr>
        <p:spPr>
          <a:xfrm>
            <a:off x="503039" y="7831374"/>
            <a:ext cx="3287724" cy="369332"/>
          </a:xfrm>
          <a:prstGeom prst="rect">
            <a:avLst/>
          </a:prstGeom>
          <a:noFill/>
        </p:spPr>
        <p:txBody>
          <a:bodyPr wrap="square" rtlCol="0">
            <a:spAutoFit/>
          </a:bodyPr>
          <a:lstStyle/>
          <a:p>
            <a:r>
              <a:rPr lang="fr-FR" dirty="0">
                <a:solidFill>
                  <a:schemeClr val="accent1"/>
                </a:solidFill>
              </a:rPr>
              <a:t>Code couleur</a:t>
            </a:r>
          </a:p>
        </p:txBody>
      </p:sp>
      <p:pic>
        <p:nvPicPr>
          <p:cNvPr id="23" name="Image 22">
            <a:extLst>
              <a:ext uri="{FF2B5EF4-FFF2-40B4-BE49-F238E27FC236}">
                <a16:creationId xmlns:a16="http://schemas.microsoft.com/office/drawing/2014/main" id="{54AAA35F-521D-C557-69E1-8E1B7D1D64BA}"/>
              </a:ext>
            </a:extLst>
          </p:cNvPr>
          <p:cNvPicPr>
            <a:picLocks noChangeAspect="1"/>
          </p:cNvPicPr>
          <p:nvPr/>
        </p:nvPicPr>
        <p:blipFill>
          <a:blip r:embed="rId4"/>
          <a:stretch>
            <a:fillRect/>
          </a:stretch>
        </p:blipFill>
        <p:spPr>
          <a:xfrm>
            <a:off x="622139" y="8318706"/>
            <a:ext cx="10282591" cy="429335"/>
          </a:xfrm>
          <a:prstGeom prst="rect">
            <a:avLst/>
          </a:prstGeom>
        </p:spPr>
      </p:pic>
    </p:spTree>
    <p:extLst>
      <p:ext uri="{BB962C8B-B14F-4D97-AF65-F5344CB8AC3E}">
        <p14:creationId xmlns:p14="http://schemas.microsoft.com/office/powerpoint/2010/main" val="2582226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7">
            <a:extLst>
              <a:ext uri="{FF2B5EF4-FFF2-40B4-BE49-F238E27FC236}">
                <a16:creationId xmlns:a16="http://schemas.microsoft.com/office/drawing/2014/main" id="{1A783190-E530-488A-B55C-6523CDFFD640}"/>
              </a:ext>
            </a:extLst>
          </p:cNvPr>
          <p:cNvSpPr txBox="1"/>
          <p:nvPr/>
        </p:nvSpPr>
        <p:spPr>
          <a:xfrm>
            <a:off x="503040" y="679617"/>
            <a:ext cx="7776864" cy="388953"/>
          </a:xfrm>
          <a:prstGeom prst="rect">
            <a:avLst/>
          </a:prstGeom>
        </p:spPr>
        <p:txBody>
          <a:bodyPr wrap="square" lIns="0" tIns="0" rIns="0" bIns="0" rtlCol="0" anchor="t">
            <a:spAutoFit/>
          </a:bodyPr>
          <a:lstStyle/>
          <a:p>
            <a:pPr>
              <a:lnSpc>
                <a:spcPts val="2696"/>
              </a:lnSpc>
              <a:spcBef>
                <a:spcPct val="0"/>
              </a:spcBef>
            </a:pPr>
            <a:r>
              <a:rPr lang="fr-FR" sz="3400" dirty="0">
                <a:solidFill>
                  <a:schemeClr val="bg1"/>
                </a:solidFill>
                <a:latin typeface="Poppins ExtraBold"/>
              </a:rPr>
              <a:t>VALIDATION DU RSU PAR LE CDG</a:t>
            </a:r>
          </a:p>
        </p:txBody>
      </p:sp>
      <p:sp>
        <p:nvSpPr>
          <p:cNvPr id="5" name="ZoneTexte 4"/>
          <p:cNvSpPr txBox="1"/>
          <p:nvPr/>
        </p:nvSpPr>
        <p:spPr>
          <a:xfrm>
            <a:off x="503040" y="4292332"/>
            <a:ext cx="15175686" cy="830997"/>
          </a:xfrm>
          <a:prstGeom prst="rect">
            <a:avLst/>
          </a:prstGeom>
          <a:noFill/>
          <a:ln w="57150">
            <a:noFill/>
          </a:ln>
        </p:spPr>
        <p:txBody>
          <a:bodyPr wrap="square" rtlCol="0">
            <a:spAutoFit/>
          </a:bodyPr>
          <a:lstStyle/>
          <a:p>
            <a:r>
              <a:rPr lang="fr-FR" sz="2400" dirty="0"/>
              <a:t>Lorsque votre RSU est validé par le CDG, il est transmis à la DGCL. </a:t>
            </a:r>
          </a:p>
          <a:p>
            <a:r>
              <a:rPr lang="fr-FR" sz="2400" dirty="0"/>
              <a:t>La qualité de vos données est importante pour que la DGCL et les CDG puisse les exploiter.</a:t>
            </a:r>
          </a:p>
        </p:txBody>
      </p:sp>
      <p:sp>
        <p:nvSpPr>
          <p:cNvPr id="6" name="Freeform 6">
            <a:extLst>
              <a:ext uri="{FF2B5EF4-FFF2-40B4-BE49-F238E27FC236}">
                <a16:creationId xmlns:a16="http://schemas.microsoft.com/office/drawing/2014/main" id="{A2115244-7970-64DA-BF33-3DC1672D3D73}"/>
              </a:ext>
            </a:extLst>
          </p:cNvPr>
          <p:cNvSpPr/>
          <p:nvPr/>
        </p:nvSpPr>
        <p:spPr>
          <a:xfrm>
            <a:off x="622139" y="378276"/>
            <a:ext cx="12702810" cy="602683"/>
          </a:xfrm>
          <a:custGeom>
            <a:avLst/>
            <a:gdLst/>
            <a:ahLst/>
            <a:cxnLst/>
            <a:rect l="l" t="t" r="r" b="b"/>
            <a:pathLst>
              <a:path w="3127802" h="180490">
                <a:moveTo>
                  <a:pt x="0" y="0"/>
                </a:moveTo>
                <a:lnTo>
                  <a:pt x="3127802" y="0"/>
                </a:lnTo>
                <a:lnTo>
                  <a:pt x="3127802" y="180490"/>
                </a:lnTo>
                <a:lnTo>
                  <a:pt x="0" y="180490"/>
                </a:lnTo>
                <a:close/>
              </a:path>
            </a:pathLst>
          </a:custGeom>
          <a:solidFill>
            <a:schemeClr val="accent1">
              <a:lumMod val="60000"/>
              <a:lumOff val="40000"/>
            </a:schemeClr>
          </a:solidFill>
        </p:spPr>
        <p:txBody>
          <a:bodyPr/>
          <a:lstStyle/>
          <a:p>
            <a:endParaRPr lang="fr-FR" dirty="0"/>
          </a:p>
        </p:txBody>
      </p:sp>
      <p:sp>
        <p:nvSpPr>
          <p:cNvPr id="7" name="TextBox 18">
            <a:extLst>
              <a:ext uri="{FF2B5EF4-FFF2-40B4-BE49-F238E27FC236}">
                <a16:creationId xmlns:a16="http://schemas.microsoft.com/office/drawing/2014/main" id="{A8E5B94A-F0DC-E26B-74A1-9A9C303F9E63}"/>
              </a:ext>
            </a:extLst>
          </p:cNvPr>
          <p:cNvSpPr txBox="1"/>
          <p:nvPr/>
        </p:nvSpPr>
        <p:spPr>
          <a:xfrm>
            <a:off x="781681" y="378810"/>
            <a:ext cx="10234527" cy="586186"/>
          </a:xfrm>
          <a:prstGeom prst="rect">
            <a:avLst/>
          </a:prstGeom>
          <a:noFill/>
        </p:spPr>
        <p:txBody>
          <a:bodyPr wrap="square" lIns="0" tIns="0" rIns="0" bIns="0" rtlCol="0" anchor="t">
            <a:spAutoFit/>
          </a:bodyPr>
          <a:lstStyle/>
          <a:p>
            <a:pPr>
              <a:lnSpc>
                <a:spcPts val="4861"/>
              </a:lnSpc>
            </a:pPr>
            <a:r>
              <a:rPr lang="fr-FR" sz="3200" dirty="0">
                <a:solidFill>
                  <a:schemeClr val="bg1"/>
                </a:solidFill>
                <a:latin typeface="Poppins ExtraBold" panose="00000900000000000000" pitchFamily="2" charset="0"/>
                <a:cs typeface="Poppins ExtraBold" panose="00000900000000000000" pitchFamily="2" charset="0"/>
              </a:rPr>
              <a:t>TRANSMISSION ET VALIDATION DES DONNEES</a:t>
            </a:r>
            <a:endParaRPr lang="en-US" sz="3200" dirty="0">
              <a:solidFill>
                <a:schemeClr val="bg1"/>
              </a:solidFill>
              <a:latin typeface="Poppins ExtraBold" panose="00000900000000000000" pitchFamily="2" charset="0"/>
              <a:cs typeface="Poppins ExtraBold" panose="00000900000000000000" pitchFamily="2" charset="0"/>
            </a:endParaRPr>
          </a:p>
        </p:txBody>
      </p:sp>
      <p:pic>
        <p:nvPicPr>
          <p:cNvPr id="9" name="Image 8">
            <a:extLst>
              <a:ext uri="{FF2B5EF4-FFF2-40B4-BE49-F238E27FC236}">
                <a16:creationId xmlns:a16="http://schemas.microsoft.com/office/drawing/2014/main" id="{66796830-15AE-36F2-BA79-BD10BC5C04F5}"/>
              </a:ext>
            </a:extLst>
          </p:cNvPr>
          <p:cNvPicPr>
            <a:picLocks noChangeAspect="1"/>
          </p:cNvPicPr>
          <p:nvPr/>
        </p:nvPicPr>
        <p:blipFill>
          <a:blip r:embed="rId2"/>
          <a:stretch>
            <a:fillRect/>
          </a:stretch>
        </p:blipFill>
        <p:spPr>
          <a:xfrm>
            <a:off x="619108" y="1797278"/>
            <a:ext cx="16805812" cy="2170216"/>
          </a:xfrm>
          <a:prstGeom prst="rect">
            <a:avLst/>
          </a:prstGeom>
        </p:spPr>
      </p:pic>
      <p:sp>
        <p:nvSpPr>
          <p:cNvPr id="10" name="Ellipse 9">
            <a:extLst>
              <a:ext uri="{FF2B5EF4-FFF2-40B4-BE49-F238E27FC236}">
                <a16:creationId xmlns:a16="http://schemas.microsoft.com/office/drawing/2014/main" id="{C86D46DB-A504-406A-15B1-FF0BF84ED864}"/>
              </a:ext>
            </a:extLst>
          </p:cNvPr>
          <p:cNvSpPr/>
          <p:nvPr/>
        </p:nvSpPr>
        <p:spPr>
          <a:xfrm>
            <a:off x="14472592" y="1903140"/>
            <a:ext cx="2404541" cy="116428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35767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35E9B61D-288A-2607-8A15-AC48D3D3E2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 t="21264" r="6608" b="71845"/>
          <a:stretch>
            <a:fillRect/>
          </a:stretch>
        </p:blipFill>
        <p:spPr>
          <a:xfrm>
            <a:off x="1062835" y="1465550"/>
            <a:ext cx="7200800" cy="449388"/>
          </a:xfrm>
          <a:prstGeom prst="rect">
            <a:avLst/>
          </a:prstGeom>
        </p:spPr>
      </p:pic>
      <p:sp>
        <p:nvSpPr>
          <p:cNvPr id="9" name="TextBox 2">
            <a:extLst>
              <a:ext uri="{FF2B5EF4-FFF2-40B4-BE49-F238E27FC236}">
                <a16:creationId xmlns:a16="http://schemas.microsoft.com/office/drawing/2014/main" id="{65060781-AEA2-0661-F8A0-1DA7EE2BC8F1}"/>
              </a:ext>
            </a:extLst>
          </p:cNvPr>
          <p:cNvSpPr txBox="1"/>
          <p:nvPr/>
        </p:nvSpPr>
        <p:spPr>
          <a:xfrm>
            <a:off x="1041160" y="2978711"/>
            <a:ext cx="16171981" cy="738664"/>
          </a:xfrm>
          <a:prstGeom prst="rect">
            <a:avLst/>
          </a:prstGeom>
        </p:spPr>
        <p:txBody>
          <a:bodyPr wrap="square" lIns="0" tIns="0" rIns="0" bIns="0" rtlCol="0" anchor="t">
            <a:spAutoFit/>
          </a:bodyPr>
          <a:lstStyle/>
          <a:p>
            <a:r>
              <a:rPr lang="fr-FR" sz="2400" dirty="0"/>
              <a:t>Nouvelle fonctionnalité de personnalisation de l'interface. Un paramétrage par défaut sera proposé avec possibilité de créer ses propres réglages (couleurs de nuit, polices).</a:t>
            </a:r>
            <a:endParaRPr lang="en-US" sz="2400" dirty="0">
              <a:solidFill>
                <a:schemeClr val="tx2"/>
              </a:solidFill>
            </a:endParaRPr>
          </a:p>
        </p:txBody>
      </p:sp>
      <p:sp>
        <p:nvSpPr>
          <p:cNvPr id="4" name="TextBox 5">
            <a:extLst>
              <a:ext uri="{FF2B5EF4-FFF2-40B4-BE49-F238E27FC236}">
                <a16:creationId xmlns:a16="http://schemas.microsoft.com/office/drawing/2014/main" id="{A68430E0-9C31-881C-169F-1CDD4FEE2B20}"/>
              </a:ext>
            </a:extLst>
          </p:cNvPr>
          <p:cNvSpPr txBox="1"/>
          <p:nvPr/>
        </p:nvSpPr>
        <p:spPr>
          <a:xfrm>
            <a:off x="1036915" y="721764"/>
            <a:ext cx="15823706" cy="728661"/>
          </a:xfrm>
          <a:prstGeom prst="rect">
            <a:avLst/>
          </a:prstGeom>
        </p:spPr>
        <p:txBody>
          <a:bodyPr wrap="square" lIns="0" tIns="0" rIns="0" bIns="0" rtlCol="0" anchor="t">
            <a:spAutoFit/>
          </a:bodyPr>
          <a:lstStyle/>
          <a:p>
            <a:pPr>
              <a:lnSpc>
                <a:spcPts val="5901"/>
              </a:lnSpc>
            </a:pPr>
            <a:r>
              <a:rPr lang="fr-FR" sz="4500" dirty="0">
                <a:solidFill>
                  <a:srgbClr val="4D5271"/>
                </a:solidFill>
                <a:latin typeface="Poppins ExtraBold"/>
              </a:rPr>
              <a:t>Les nouveautés 2026</a:t>
            </a:r>
            <a:endParaRPr lang="fr-FR" dirty="0"/>
          </a:p>
        </p:txBody>
      </p:sp>
      <p:pic>
        <p:nvPicPr>
          <p:cNvPr id="6" name="Picture 3">
            <a:extLst>
              <a:ext uri="{FF2B5EF4-FFF2-40B4-BE49-F238E27FC236}">
                <a16:creationId xmlns:a16="http://schemas.microsoft.com/office/drawing/2014/main" id="{964261CC-4591-1E3F-C07F-CBB36D9C36E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60" t="21264" r="6608" b="71845"/>
          <a:stretch>
            <a:fillRect/>
          </a:stretch>
        </p:blipFill>
        <p:spPr>
          <a:xfrm>
            <a:off x="1006918" y="1450425"/>
            <a:ext cx="7256717" cy="449388"/>
          </a:xfrm>
          <a:prstGeom prst="rect">
            <a:avLst/>
          </a:prstGeom>
        </p:spPr>
      </p:pic>
      <p:sp>
        <p:nvSpPr>
          <p:cNvPr id="7" name="TextBox 2">
            <a:extLst>
              <a:ext uri="{FF2B5EF4-FFF2-40B4-BE49-F238E27FC236}">
                <a16:creationId xmlns:a16="http://schemas.microsoft.com/office/drawing/2014/main" id="{4CD7F0FA-8CF1-1318-4C71-B9CBB7E1BF74}"/>
              </a:ext>
            </a:extLst>
          </p:cNvPr>
          <p:cNvSpPr txBox="1"/>
          <p:nvPr/>
        </p:nvSpPr>
        <p:spPr>
          <a:xfrm>
            <a:off x="2019454" y="3717375"/>
            <a:ext cx="5040560" cy="652679"/>
          </a:xfrm>
          <a:prstGeom prst="rect">
            <a:avLst/>
          </a:prstGeom>
        </p:spPr>
        <p:txBody>
          <a:bodyPr wrap="square" lIns="0" tIns="0" rIns="0" bIns="0" rtlCol="0" anchor="t">
            <a:spAutoFit/>
          </a:bodyPr>
          <a:lstStyle/>
          <a:p>
            <a:pPr>
              <a:lnSpc>
                <a:spcPts val="5901"/>
              </a:lnSpc>
            </a:pPr>
            <a:r>
              <a:rPr lang="fr-FR" sz="2400" dirty="0"/>
              <a:t>Fonctionnalité active avant l’été 2026</a:t>
            </a:r>
          </a:p>
        </p:txBody>
      </p:sp>
      <p:cxnSp>
        <p:nvCxnSpPr>
          <p:cNvPr id="10" name="Connecteur droit avec flèche 9">
            <a:extLst>
              <a:ext uri="{FF2B5EF4-FFF2-40B4-BE49-F238E27FC236}">
                <a16:creationId xmlns:a16="http://schemas.microsoft.com/office/drawing/2014/main" id="{81DA7E13-6217-4962-45AC-AA9B5FD91CC8}"/>
              </a:ext>
            </a:extLst>
          </p:cNvPr>
          <p:cNvCxnSpPr>
            <a:cxnSpLocks/>
          </p:cNvCxnSpPr>
          <p:nvPr/>
        </p:nvCxnSpPr>
        <p:spPr>
          <a:xfrm>
            <a:off x="1076553" y="4150524"/>
            <a:ext cx="733672" cy="0"/>
          </a:xfrm>
          <a:prstGeom prst="straightConnector1">
            <a:avLst/>
          </a:prstGeom>
          <a:ln w="76200">
            <a:solidFill>
              <a:srgbClr val="E6BFB8"/>
            </a:solidFill>
            <a:tailEnd type="triangle"/>
          </a:ln>
        </p:spPr>
        <p:style>
          <a:lnRef idx="2">
            <a:schemeClr val="accent1"/>
          </a:lnRef>
          <a:fillRef idx="0">
            <a:schemeClr val="accent1"/>
          </a:fillRef>
          <a:effectRef idx="1">
            <a:schemeClr val="accent1"/>
          </a:effectRef>
          <a:fontRef idx="minor">
            <a:schemeClr val="tx1"/>
          </a:fontRef>
        </p:style>
      </p:cxnSp>
      <p:sp>
        <p:nvSpPr>
          <p:cNvPr id="2" name="TextBox 2">
            <a:extLst>
              <a:ext uri="{FF2B5EF4-FFF2-40B4-BE49-F238E27FC236}">
                <a16:creationId xmlns:a16="http://schemas.microsoft.com/office/drawing/2014/main" id="{9CC5E307-5D0F-E83A-DE89-C45D305EE0E3}"/>
              </a:ext>
            </a:extLst>
          </p:cNvPr>
          <p:cNvSpPr txBox="1"/>
          <p:nvPr/>
        </p:nvSpPr>
        <p:spPr>
          <a:xfrm>
            <a:off x="1045104" y="5320415"/>
            <a:ext cx="16171981" cy="1477328"/>
          </a:xfrm>
          <a:prstGeom prst="rect">
            <a:avLst/>
          </a:prstGeom>
        </p:spPr>
        <p:txBody>
          <a:bodyPr wrap="square" lIns="0" tIns="0" rIns="0" bIns="0" rtlCol="0" anchor="t">
            <a:spAutoFit/>
          </a:bodyPr>
          <a:lstStyle/>
          <a:p>
            <a:endParaRPr lang="fr-FR" sz="2400" dirty="0"/>
          </a:p>
          <a:p>
            <a:pPr algn="just"/>
            <a:r>
              <a:rPr lang="fr-FR" sz="2400" dirty="0"/>
              <a:t>L’indicateur </a:t>
            </a:r>
            <a:r>
              <a:rPr lang="fr-FR" sz="2400" b="1" dirty="0"/>
              <a:t>1.9.6.1.C </a:t>
            </a:r>
            <a:r>
              <a:rPr lang="fr-FR" sz="2400" i="1" dirty="0"/>
              <a:t>« Promouvables pour un avancement de grade » </a:t>
            </a:r>
            <a:r>
              <a:rPr lang="fr-FR" sz="2400" dirty="0"/>
              <a:t>est remplacé par deux indicateurs distincts :                              </a:t>
            </a:r>
          </a:p>
          <a:p>
            <a:br>
              <a:rPr lang="fr-FR" sz="2400" dirty="0"/>
            </a:br>
            <a:endParaRPr lang="en-US" sz="2400" dirty="0">
              <a:solidFill>
                <a:schemeClr val="tx2"/>
              </a:solidFill>
            </a:endParaRPr>
          </a:p>
        </p:txBody>
      </p:sp>
      <p:cxnSp>
        <p:nvCxnSpPr>
          <p:cNvPr id="5" name="Connecteur droit avec flèche 4">
            <a:extLst>
              <a:ext uri="{FF2B5EF4-FFF2-40B4-BE49-F238E27FC236}">
                <a16:creationId xmlns:a16="http://schemas.microsoft.com/office/drawing/2014/main" id="{C6BB97D1-33E7-B008-D2EA-39E08EFE97F3}"/>
              </a:ext>
            </a:extLst>
          </p:cNvPr>
          <p:cNvCxnSpPr>
            <a:cxnSpLocks/>
          </p:cNvCxnSpPr>
          <p:nvPr/>
        </p:nvCxnSpPr>
        <p:spPr>
          <a:xfrm>
            <a:off x="1062835" y="6496855"/>
            <a:ext cx="733672" cy="0"/>
          </a:xfrm>
          <a:prstGeom prst="straightConnector1">
            <a:avLst/>
          </a:prstGeom>
          <a:ln w="76200">
            <a:solidFill>
              <a:srgbClr val="E6BFB8"/>
            </a:solidFill>
            <a:tailEnd type="triangle"/>
          </a:ln>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58957C97-A35D-07EE-642C-ED12D9C6C3DF}"/>
              </a:ext>
            </a:extLst>
          </p:cNvPr>
          <p:cNvSpPr txBox="1"/>
          <p:nvPr/>
        </p:nvSpPr>
        <p:spPr>
          <a:xfrm>
            <a:off x="1866430" y="6291737"/>
            <a:ext cx="9151374" cy="461665"/>
          </a:xfrm>
          <a:prstGeom prst="rect">
            <a:avLst/>
          </a:prstGeom>
          <a:noFill/>
        </p:spPr>
        <p:txBody>
          <a:bodyPr wrap="square">
            <a:spAutoFit/>
          </a:bodyPr>
          <a:lstStyle/>
          <a:p>
            <a:r>
              <a:rPr lang="fr-FR" sz="2400" b="1" dirty="0"/>
              <a:t>1.9.6.3</a:t>
            </a:r>
            <a:endParaRPr lang="fr-FR" sz="2400" dirty="0"/>
          </a:p>
        </p:txBody>
      </p:sp>
      <p:sp>
        <p:nvSpPr>
          <p:cNvPr id="13" name="ZoneTexte 12">
            <a:extLst>
              <a:ext uri="{FF2B5EF4-FFF2-40B4-BE49-F238E27FC236}">
                <a16:creationId xmlns:a16="http://schemas.microsoft.com/office/drawing/2014/main" id="{3362FEFD-976E-FDA4-AD2B-FA2CE6A599AA}"/>
              </a:ext>
            </a:extLst>
          </p:cNvPr>
          <p:cNvSpPr txBox="1"/>
          <p:nvPr/>
        </p:nvSpPr>
        <p:spPr>
          <a:xfrm>
            <a:off x="1006917" y="6694792"/>
            <a:ext cx="16171981" cy="830997"/>
          </a:xfrm>
          <a:prstGeom prst="rect">
            <a:avLst/>
          </a:prstGeom>
          <a:noFill/>
        </p:spPr>
        <p:txBody>
          <a:bodyPr wrap="square">
            <a:spAutoFit/>
          </a:bodyPr>
          <a:lstStyle/>
          <a:p>
            <a:pPr algn="just"/>
            <a:r>
              <a:rPr lang="fr-FR" sz="2400" dirty="0"/>
              <a:t>Agents promus par voie d’inscription à un tableau annuel d’avancement, établi au regard de la valeur professionnelle et des acquis de l’expérience</a:t>
            </a:r>
          </a:p>
        </p:txBody>
      </p:sp>
      <p:cxnSp>
        <p:nvCxnSpPr>
          <p:cNvPr id="16" name="Connecteur droit avec flèche 15">
            <a:extLst>
              <a:ext uri="{FF2B5EF4-FFF2-40B4-BE49-F238E27FC236}">
                <a16:creationId xmlns:a16="http://schemas.microsoft.com/office/drawing/2014/main" id="{94CB12AE-68A6-40DD-BED7-9D2BD728DF26}"/>
              </a:ext>
            </a:extLst>
          </p:cNvPr>
          <p:cNvCxnSpPr>
            <a:cxnSpLocks/>
          </p:cNvCxnSpPr>
          <p:nvPr/>
        </p:nvCxnSpPr>
        <p:spPr>
          <a:xfrm>
            <a:off x="1045104" y="7940624"/>
            <a:ext cx="733672" cy="0"/>
          </a:xfrm>
          <a:prstGeom prst="straightConnector1">
            <a:avLst/>
          </a:prstGeom>
          <a:ln w="76200">
            <a:solidFill>
              <a:srgbClr val="E6BFB8"/>
            </a:solidFill>
            <a:tailEnd type="triangle"/>
          </a:ln>
        </p:spPr>
        <p:style>
          <a:lnRef idx="2">
            <a:schemeClr val="accent1"/>
          </a:lnRef>
          <a:fillRef idx="0">
            <a:schemeClr val="accent1"/>
          </a:fillRef>
          <a:effectRef idx="1">
            <a:schemeClr val="accent1"/>
          </a:effectRef>
          <a:fontRef idx="minor">
            <a:schemeClr val="tx1"/>
          </a:fontRef>
        </p:style>
      </p:cxnSp>
      <p:sp>
        <p:nvSpPr>
          <p:cNvPr id="17" name="ZoneTexte 16">
            <a:extLst>
              <a:ext uri="{FF2B5EF4-FFF2-40B4-BE49-F238E27FC236}">
                <a16:creationId xmlns:a16="http://schemas.microsoft.com/office/drawing/2014/main" id="{E9D54BCF-2547-07DB-93E1-A908086165B1}"/>
              </a:ext>
            </a:extLst>
          </p:cNvPr>
          <p:cNvSpPr txBox="1"/>
          <p:nvPr/>
        </p:nvSpPr>
        <p:spPr>
          <a:xfrm>
            <a:off x="1866430" y="7709792"/>
            <a:ext cx="9151374" cy="461665"/>
          </a:xfrm>
          <a:prstGeom prst="rect">
            <a:avLst/>
          </a:prstGeom>
          <a:noFill/>
        </p:spPr>
        <p:txBody>
          <a:bodyPr wrap="square">
            <a:spAutoFit/>
          </a:bodyPr>
          <a:lstStyle/>
          <a:p>
            <a:r>
              <a:rPr lang="fr-FR" sz="2400" b="1" dirty="0"/>
              <a:t>1.9.6.4</a:t>
            </a:r>
            <a:endParaRPr lang="fr-FR" sz="2400" dirty="0"/>
          </a:p>
        </p:txBody>
      </p:sp>
      <p:sp>
        <p:nvSpPr>
          <p:cNvPr id="18" name="ZoneTexte 17">
            <a:extLst>
              <a:ext uri="{FF2B5EF4-FFF2-40B4-BE49-F238E27FC236}">
                <a16:creationId xmlns:a16="http://schemas.microsoft.com/office/drawing/2014/main" id="{EAEF0AA1-D731-DE06-10E5-3CBA0512EBC0}"/>
              </a:ext>
            </a:extLst>
          </p:cNvPr>
          <p:cNvSpPr txBox="1"/>
          <p:nvPr/>
        </p:nvSpPr>
        <p:spPr>
          <a:xfrm>
            <a:off x="1006918" y="8121017"/>
            <a:ext cx="16171980" cy="830997"/>
          </a:xfrm>
          <a:prstGeom prst="rect">
            <a:avLst/>
          </a:prstGeom>
          <a:noFill/>
        </p:spPr>
        <p:txBody>
          <a:bodyPr wrap="square">
            <a:spAutoFit/>
          </a:bodyPr>
          <a:lstStyle/>
          <a:p>
            <a:pPr algn="just"/>
            <a:r>
              <a:rPr lang="fr-FR" sz="2400" dirty="0"/>
              <a:t>Agents promouvables au choix par voie d’inscription à un tableau annuel d’avancement, établi au regard de la valeur professionnelle et des acquis de l’expérience</a:t>
            </a:r>
          </a:p>
        </p:txBody>
      </p:sp>
      <p:sp>
        <p:nvSpPr>
          <p:cNvPr id="19" name="TextBox 2">
            <a:extLst>
              <a:ext uri="{FF2B5EF4-FFF2-40B4-BE49-F238E27FC236}">
                <a16:creationId xmlns:a16="http://schemas.microsoft.com/office/drawing/2014/main" id="{1C00DD14-D881-4B0C-982F-3043E22C6A5A}"/>
              </a:ext>
            </a:extLst>
          </p:cNvPr>
          <p:cNvSpPr txBox="1"/>
          <p:nvPr/>
        </p:nvSpPr>
        <p:spPr>
          <a:xfrm>
            <a:off x="1006918" y="2291150"/>
            <a:ext cx="5040560" cy="652679"/>
          </a:xfrm>
          <a:prstGeom prst="rect">
            <a:avLst/>
          </a:prstGeom>
        </p:spPr>
        <p:txBody>
          <a:bodyPr wrap="square" lIns="0" tIns="0" rIns="0" bIns="0" rtlCol="0" anchor="t">
            <a:spAutoFit/>
          </a:bodyPr>
          <a:lstStyle/>
          <a:p>
            <a:pPr>
              <a:lnSpc>
                <a:spcPts val="5901"/>
              </a:lnSpc>
            </a:pPr>
            <a:r>
              <a:rPr lang="fr-FR" sz="2400" b="1" dirty="0">
                <a:solidFill>
                  <a:srgbClr val="E7A393"/>
                </a:solidFill>
              </a:rPr>
              <a:t>Fonctionnalité applicative</a:t>
            </a:r>
          </a:p>
        </p:txBody>
      </p:sp>
      <p:sp>
        <p:nvSpPr>
          <p:cNvPr id="20" name="TextBox 2">
            <a:extLst>
              <a:ext uri="{FF2B5EF4-FFF2-40B4-BE49-F238E27FC236}">
                <a16:creationId xmlns:a16="http://schemas.microsoft.com/office/drawing/2014/main" id="{6D25BB30-7701-82A2-37DA-7B11148BBC10}"/>
              </a:ext>
            </a:extLst>
          </p:cNvPr>
          <p:cNvSpPr txBox="1"/>
          <p:nvPr/>
        </p:nvSpPr>
        <p:spPr>
          <a:xfrm>
            <a:off x="1039298" y="4951772"/>
            <a:ext cx="5040560" cy="652679"/>
          </a:xfrm>
          <a:prstGeom prst="rect">
            <a:avLst/>
          </a:prstGeom>
        </p:spPr>
        <p:txBody>
          <a:bodyPr wrap="square" lIns="0" tIns="0" rIns="0" bIns="0" rtlCol="0" anchor="t">
            <a:spAutoFit/>
          </a:bodyPr>
          <a:lstStyle/>
          <a:p>
            <a:pPr>
              <a:lnSpc>
                <a:spcPts val="5901"/>
              </a:lnSpc>
            </a:pPr>
            <a:r>
              <a:rPr lang="fr-FR" sz="2400" b="1" dirty="0">
                <a:solidFill>
                  <a:srgbClr val="E7A393"/>
                </a:solidFill>
              </a:rPr>
              <a:t>Indicateurs</a:t>
            </a:r>
          </a:p>
        </p:txBody>
      </p:sp>
    </p:spTree>
    <p:extLst>
      <p:ext uri="{BB962C8B-B14F-4D97-AF65-F5344CB8AC3E}">
        <p14:creationId xmlns:p14="http://schemas.microsoft.com/office/powerpoint/2010/main" val="2902416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7F05A10B-D3E8-F6AD-9339-D6342942D6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 t="21264" r="6608" b="71845"/>
          <a:stretch>
            <a:fillRect/>
          </a:stretch>
        </p:blipFill>
        <p:spPr>
          <a:xfrm>
            <a:off x="1006918" y="1450425"/>
            <a:ext cx="7200800" cy="449388"/>
          </a:xfrm>
          <a:prstGeom prst="rect">
            <a:avLst/>
          </a:prstGeom>
        </p:spPr>
      </p:pic>
      <p:pic>
        <p:nvPicPr>
          <p:cNvPr id="13" name="Image 12" descr="Une image contenant texte, capture d’écran, Police, conception&#10;&#10;Description générée automatiquement">
            <a:extLst>
              <a:ext uri="{FF2B5EF4-FFF2-40B4-BE49-F238E27FC236}">
                <a16:creationId xmlns:a16="http://schemas.microsoft.com/office/drawing/2014/main" id="{DFCD11EF-8615-101E-2E3C-766059E674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3560" y="2546783"/>
            <a:ext cx="7920880" cy="7093553"/>
          </a:xfrm>
          <a:prstGeom prst="rect">
            <a:avLst/>
          </a:prstGeom>
        </p:spPr>
      </p:pic>
      <p:sp>
        <p:nvSpPr>
          <p:cNvPr id="4" name="TextBox 5">
            <a:extLst>
              <a:ext uri="{FF2B5EF4-FFF2-40B4-BE49-F238E27FC236}">
                <a16:creationId xmlns:a16="http://schemas.microsoft.com/office/drawing/2014/main" id="{A07B444D-98ED-9CD9-FC32-3C4626F47E48}"/>
              </a:ext>
            </a:extLst>
          </p:cNvPr>
          <p:cNvSpPr txBox="1"/>
          <p:nvPr/>
        </p:nvSpPr>
        <p:spPr>
          <a:xfrm>
            <a:off x="1036915" y="721764"/>
            <a:ext cx="15823706" cy="728661"/>
          </a:xfrm>
          <a:prstGeom prst="rect">
            <a:avLst/>
          </a:prstGeom>
        </p:spPr>
        <p:txBody>
          <a:bodyPr wrap="square" lIns="0" tIns="0" rIns="0" bIns="0" rtlCol="0" anchor="t">
            <a:spAutoFit/>
          </a:bodyPr>
          <a:lstStyle/>
          <a:p>
            <a:pPr>
              <a:lnSpc>
                <a:spcPts val="5901"/>
              </a:lnSpc>
            </a:pPr>
            <a:r>
              <a:rPr lang="en-US" sz="4400" dirty="0" err="1">
                <a:solidFill>
                  <a:srgbClr val="4D5271"/>
                </a:solidFill>
                <a:latin typeface="Poppins ExtraBold"/>
              </a:rPr>
              <a:t>Valorisation</a:t>
            </a:r>
            <a:r>
              <a:rPr lang="en-US" sz="4400" dirty="0">
                <a:solidFill>
                  <a:srgbClr val="4D5271"/>
                </a:solidFill>
                <a:latin typeface="Poppins ExtraBold"/>
              </a:rPr>
              <a:t> des données </a:t>
            </a:r>
            <a:r>
              <a:rPr lang="en-US" sz="4400" dirty="0" err="1">
                <a:solidFill>
                  <a:srgbClr val="4D5271"/>
                </a:solidFill>
                <a:latin typeface="Poppins ExtraBold"/>
              </a:rPr>
              <a:t>sociales</a:t>
            </a:r>
            <a:endParaRPr lang="en-US" sz="4400" dirty="0">
              <a:solidFill>
                <a:srgbClr val="4D5271"/>
              </a:solidFill>
              <a:latin typeface="Poppins ExtraBold"/>
            </a:endParaRPr>
          </a:p>
        </p:txBody>
      </p:sp>
    </p:spTree>
    <p:extLst>
      <p:ext uri="{BB962C8B-B14F-4D97-AF65-F5344CB8AC3E}">
        <p14:creationId xmlns:p14="http://schemas.microsoft.com/office/powerpoint/2010/main" val="1117188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23FB379D-13D1-E5AF-CBE7-16A05F92E4C4}"/>
              </a:ext>
            </a:extLst>
          </p:cNvPr>
          <p:cNvSpPr txBox="1"/>
          <p:nvPr/>
        </p:nvSpPr>
        <p:spPr>
          <a:xfrm>
            <a:off x="8904245" y="400717"/>
            <a:ext cx="9134889" cy="442501"/>
          </a:xfrm>
          <a:prstGeom prst="rect">
            <a:avLst/>
          </a:prstGeom>
        </p:spPr>
        <p:txBody>
          <a:bodyPr vert="horz" lIns="91440" tIns="45720" rIns="91440" bIns="45720" rtlCol="0" anchor="t">
            <a:noAutofit/>
          </a:bodyPr>
          <a:lstStyle/>
          <a:p>
            <a:pPr algn="ctr">
              <a:lnSpc>
                <a:spcPct val="90000"/>
              </a:lnSpc>
              <a:spcAft>
                <a:spcPts val="600"/>
              </a:spcAft>
            </a:pPr>
            <a:r>
              <a:rPr lang="en-US" sz="3200" b="1" dirty="0" err="1">
                <a:solidFill>
                  <a:schemeClr val="tx1">
                    <a:alpha val="80000"/>
                  </a:schemeClr>
                </a:solidFill>
                <a:latin typeface="Poppins ExtraBold Bold"/>
                <a:cs typeface="Poppins ExtraBold Bold"/>
              </a:rPr>
              <a:t>Synthèse</a:t>
            </a:r>
            <a:r>
              <a:rPr lang="en-US" sz="3200" b="1" dirty="0">
                <a:solidFill>
                  <a:schemeClr val="tx1">
                    <a:alpha val="80000"/>
                  </a:schemeClr>
                </a:solidFill>
                <a:latin typeface="Poppins ExtraBold Bold"/>
                <a:cs typeface="Poppins ExtraBold Bold"/>
              </a:rPr>
              <a:t> </a:t>
            </a:r>
            <a:r>
              <a:rPr lang="en-US" sz="3200" b="1" dirty="0" err="1">
                <a:solidFill>
                  <a:schemeClr val="tx1">
                    <a:alpha val="80000"/>
                  </a:schemeClr>
                </a:solidFill>
                <a:latin typeface="Poppins ExtraBold Bold"/>
                <a:cs typeface="Poppins ExtraBold Bold"/>
              </a:rPr>
              <a:t>individuelle</a:t>
            </a:r>
            <a:r>
              <a:rPr lang="en-US" sz="3200" b="1" dirty="0">
                <a:solidFill>
                  <a:schemeClr val="tx1">
                    <a:alpha val="80000"/>
                  </a:schemeClr>
                </a:solidFill>
                <a:latin typeface="Poppins ExtraBold Bold"/>
                <a:cs typeface="Poppins ExtraBold Bold"/>
              </a:rPr>
              <a:t> du Rapport </a:t>
            </a:r>
            <a:endParaRPr lang="en-US" sz="3200" dirty="0">
              <a:solidFill>
                <a:schemeClr val="tx1">
                  <a:alpha val="80000"/>
                </a:schemeClr>
              </a:solidFill>
              <a:latin typeface="Aptos" panose="02110004020202020204"/>
              <a:cs typeface="Poppins ExtraBold Bold"/>
            </a:endParaRPr>
          </a:p>
          <a:p>
            <a:pPr algn="ctr">
              <a:lnSpc>
                <a:spcPct val="90000"/>
              </a:lnSpc>
              <a:spcAft>
                <a:spcPts val="600"/>
              </a:spcAft>
            </a:pPr>
            <a:r>
              <a:rPr lang="en-US" sz="3200" b="1">
                <a:solidFill>
                  <a:schemeClr val="tx1">
                    <a:alpha val="80000"/>
                  </a:schemeClr>
                </a:solidFill>
                <a:latin typeface="Poppins ExtraBold Bold"/>
                <a:cs typeface="Poppins ExtraBold Bold"/>
              </a:rPr>
              <a:t>Social </a:t>
            </a:r>
            <a:r>
              <a:rPr lang="en-US" sz="3200" b="1" dirty="0">
                <a:solidFill>
                  <a:schemeClr val="tx1">
                    <a:alpha val="80000"/>
                  </a:schemeClr>
                </a:solidFill>
                <a:latin typeface="Poppins ExtraBold Bold"/>
                <a:cs typeface="Poppins ExtraBold Bold"/>
              </a:rPr>
              <a:t>Unique</a:t>
            </a:r>
            <a:endParaRPr lang="en-US" sz="3200">
              <a:solidFill>
                <a:schemeClr val="tx1">
                  <a:alpha val="80000"/>
                </a:schemeClr>
              </a:solidFill>
            </a:endParaRPr>
          </a:p>
        </p:txBody>
      </p:sp>
      <p:cxnSp>
        <p:nvCxnSpPr>
          <p:cNvPr id="16" name="Straight Connector 1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15591"/>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27" name="Image 26">
            <a:extLst>
              <a:ext uri="{FF2B5EF4-FFF2-40B4-BE49-F238E27FC236}">
                <a16:creationId xmlns:a16="http://schemas.microsoft.com/office/drawing/2014/main" id="{DC6E81CC-6251-2A98-7D84-5CAA34EE2262}"/>
              </a:ext>
            </a:extLst>
          </p:cNvPr>
          <p:cNvPicPr>
            <a:picLocks noChangeAspect="1"/>
          </p:cNvPicPr>
          <p:nvPr/>
        </p:nvPicPr>
        <p:blipFill>
          <a:blip r:embed="rId2"/>
          <a:stretch>
            <a:fillRect/>
          </a:stretch>
        </p:blipFill>
        <p:spPr>
          <a:xfrm>
            <a:off x="12043996" y="3714234"/>
            <a:ext cx="2869874" cy="2858530"/>
          </a:xfrm>
          <a:prstGeom prst="rect">
            <a:avLst/>
          </a:prstGeom>
        </p:spPr>
      </p:pic>
      <p:sp>
        <p:nvSpPr>
          <p:cNvPr id="29" name="ZoneTexte 28">
            <a:extLst>
              <a:ext uri="{FF2B5EF4-FFF2-40B4-BE49-F238E27FC236}">
                <a16:creationId xmlns:a16="http://schemas.microsoft.com/office/drawing/2014/main" id="{498BB5F7-DD7A-FDD2-E3DD-5BEF0D9021A0}"/>
              </a:ext>
            </a:extLst>
          </p:cNvPr>
          <p:cNvSpPr txBox="1"/>
          <p:nvPr/>
        </p:nvSpPr>
        <p:spPr>
          <a:xfrm>
            <a:off x="9223612" y="2682275"/>
            <a:ext cx="8412109" cy="830997"/>
          </a:xfrm>
          <a:prstGeom prst="rect">
            <a:avLst/>
          </a:prstGeom>
          <a:noFill/>
        </p:spPr>
        <p:txBody>
          <a:bodyPr wrap="square" rtlCol="0">
            <a:spAutoFit/>
          </a:bodyPr>
          <a:lstStyle/>
          <a:p>
            <a:pPr algn="ctr"/>
            <a:r>
              <a:rPr lang="fr-FR" sz="2400" dirty="0"/>
              <a:t>Disponible depuis votre espace collectivité </a:t>
            </a:r>
          </a:p>
          <a:p>
            <a:pPr algn="ctr"/>
            <a:r>
              <a:rPr lang="fr-FR" sz="2400" dirty="0"/>
              <a:t>du portail « Données sociale »</a:t>
            </a:r>
          </a:p>
        </p:txBody>
      </p:sp>
      <p:sp>
        <p:nvSpPr>
          <p:cNvPr id="36" name="Flèche : courbe vers la gauche 35">
            <a:extLst>
              <a:ext uri="{FF2B5EF4-FFF2-40B4-BE49-F238E27FC236}">
                <a16:creationId xmlns:a16="http://schemas.microsoft.com/office/drawing/2014/main" id="{A6357972-6B62-C93C-5324-139F86233546}"/>
              </a:ext>
            </a:extLst>
          </p:cNvPr>
          <p:cNvSpPr/>
          <p:nvPr/>
        </p:nvSpPr>
        <p:spPr>
          <a:xfrm>
            <a:off x="15699071" y="3256188"/>
            <a:ext cx="826564" cy="1313302"/>
          </a:xfrm>
          <a:prstGeom prst="curvedLeftArrow">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
        <p:nvSpPr>
          <p:cNvPr id="5" name="Rectangle 4">
            <a:extLst>
              <a:ext uri="{FF2B5EF4-FFF2-40B4-BE49-F238E27FC236}">
                <a16:creationId xmlns:a16="http://schemas.microsoft.com/office/drawing/2014/main" id="{5C5CE9B2-FD48-46C5-BA44-9F78568663D5}"/>
              </a:ext>
            </a:extLst>
          </p:cNvPr>
          <p:cNvSpPr/>
          <p:nvPr/>
        </p:nvSpPr>
        <p:spPr>
          <a:xfrm>
            <a:off x="-21716" y="-1"/>
            <a:ext cx="8711336" cy="10287001"/>
          </a:xfrm>
          <a:prstGeom prst="rect">
            <a:avLst/>
          </a:prstGeom>
          <a:solidFill>
            <a:srgbClr val="EACB9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id="{B74A5019-19E7-E9E2-1FAB-6FAA9DDF38DF}"/>
              </a:ext>
            </a:extLst>
          </p:cNvPr>
          <p:cNvSpPr txBox="1"/>
          <p:nvPr/>
        </p:nvSpPr>
        <p:spPr>
          <a:xfrm>
            <a:off x="10310581" y="1392358"/>
            <a:ext cx="6336704" cy="400110"/>
          </a:xfrm>
          <a:prstGeom prst="rect">
            <a:avLst/>
          </a:prstGeom>
          <a:noFill/>
        </p:spPr>
        <p:txBody>
          <a:bodyPr wrap="square" lIns="91440" tIns="45720" rIns="91440" bIns="45720" rtlCol="0" anchor="t">
            <a:spAutoFit/>
          </a:bodyPr>
          <a:lstStyle/>
          <a:p>
            <a:pPr algn="ctr"/>
            <a:r>
              <a:rPr lang="fr-FR" sz="2000" dirty="0">
                <a:solidFill>
                  <a:srgbClr val="2FBBB8"/>
                </a:solidFill>
              </a:rPr>
              <a:t>Synthèse récapitulative de 6 pages</a:t>
            </a:r>
          </a:p>
        </p:txBody>
      </p:sp>
      <p:sp>
        <p:nvSpPr>
          <p:cNvPr id="4" name="ZoneTexte 3">
            <a:extLst>
              <a:ext uri="{FF2B5EF4-FFF2-40B4-BE49-F238E27FC236}">
                <a16:creationId xmlns:a16="http://schemas.microsoft.com/office/drawing/2014/main" id="{07D77A96-1943-07A0-3063-2CE31113264D}"/>
              </a:ext>
            </a:extLst>
          </p:cNvPr>
          <p:cNvSpPr txBox="1"/>
          <p:nvPr/>
        </p:nvSpPr>
        <p:spPr>
          <a:xfrm>
            <a:off x="10311741" y="7434680"/>
            <a:ext cx="6336704" cy="1200329"/>
          </a:xfrm>
          <a:prstGeom prst="rect">
            <a:avLst/>
          </a:prstGeom>
          <a:noFill/>
        </p:spPr>
        <p:txBody>
          <a:bodyPr wrap="square" rtlCol="0">
            <a:spAutoFit/>
          </a:bodyPr>
          <a:lstStyle/>
          <a:p>
            <a:pPr algn="ctr"/>
            <a:r>
              <a:rPr lang="fr-FR" sz="2400" dirty="0">
                <a:solidFill>
                  <a:srgbClr val="C00000"/>
                </a:solidFill>
              </a:rPr>
              <a:t>⚠️Procédure pour ouvrir cette synthèse :</a:t>
            </a:r>
          </a:p>
          <a:p>
            <a:pPr algn="ctr"/>
            <a:r>
              <a:rPr lang="fr-FR" sz="2400" dirty="0">
                <a:solidFill>
                  <a:schemeClr val="bg2">
                    <a:lumMod val="75000"/>
                  </a:schemeClr>
                </a:solidFill>
                <a:hlinkClick r:id="rId3">
                  <a:extLst>
                    <a:ext uri="{A12FA001-AC4F-418D-AE19-62706E023703}">
                      <ahyp:hlinkClr xmlns:ahyp="http://schemas.microsoft.com/office/drawing/2018/hyperlinkcolor" val="tx"/>
                    </a:ext>
                  </a:extLst>
                </a:hlinkClick>
              </a:rPr>
              <a:t>https://www.calameo.com/read/007917553b7f54dd9e204?page=9</a:t>
            </a:r>
            <a:r>
              <a:rPr lang="fr-FR" sz="2400" dirty="0">
                <a:solidFill>
                  <a:schemeClr val="bg2">
                    <a:lumMod val="75000"/>
                  </a:schemeClr>
                </a:solidFill>
              </a:rPr>
              <a:t> </a:t>
            </a:r>
          </a:p>
        </p:txBody>
      </p:sp>
      <p:pic>
        <p:nvPicPr>
          <p:cNvPr id="7" name="Image 6">
            <a:extLst>
              <a:ext uri="{FF2B5EF4-FFF2-40B4-BE49-F238E27FC236}">
                <a16:creationId xmlns:a16="http://schemas.microsoft.com/office/drawing/2014/main" id="{932D7F56-0A95-8C6D-9448-661B65118CE7}"/>
              </a:ext>
            </a:extLst>
          </p:cNvPr>
          <p:cNvPicPr>
            <a:picLocks noChangeAspect="1"/>
          </p:cNvPicPr>
          <p:nvPr/>
        </p:nvPicPr>
        <p:blipFill>
          <a:blip r:embed="rId4"/>
          <a:stretch>
            <a:fillRect/>
          </a:stretch>
        </p:blipFill>
        <p:spPr>
          <a:xfrm>
            <a:off x="752457" y="401182"/>
            <a:ext cx="7162989" cy="9484633"/>
          </a:xfrm>
          <a:prstGeom prst="rect">
            <a:avLst/>
          </a:prstGeom>
        </p:spPr>
      </p:pic>
      <p:sp>
        <p:nvSpPr>
          <p:cNvPr id="2" name="Rectangle 1">
            <a:extLst>
              <a:ext uri="{FF2B5EF4-FFF2-40B4-BE49-F238E27FC236}">
                <a16:creationId xmlns:a16="http://schemas.microsoft.com/office/drawing/2014/main" id="{6C7E0449-8834-084B-120A-164A195E14D0}"/>
              </a:ext>
            </a:extLst>
          </p:cNvPr>
          <p:cNvSpPr/>
          <p:nvPr/>
        </p:nvSpPr>
        <p:spPr>
          <a:xfrm>
            <a:off x="16525635" y="5143500"/>
            <a:ext cx="1152128" cy="51640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a:extLst>
              <a:ext uri="{FF2B5EF4-FFF2-40B4-BE49-F238E27FC236}">
                <a16:creationId xmlns:a16="http://schemas.microsoft.com/office/drawing/2014/main" id="{A236DEB0-7251-AE59-4F3D-4D5EEE365D1F}"/>
              </a:ext>
            </a:extLst>
          </p:cNvPr>
          <p:cNvSpPr txBox="1"/>
          <p:nvPr/>
        </p:nvSpPr>
        <p:spPr>
          <a:xfrm>
            <a:off x="10311741" y="8880238"/>
            <a:ext cx="6336704" cy="830997"/>
          </a:xfrm>
          <a:prstGeom prst="rect">
            <a:avLst/>
          </a:prstGeom>
          <a:noFill/>
        </p:spPr>
        <p:txBody>
          <a:bodyPr wrap="square" lIns="91440" tIns="45720" rIns="91440" bIns="45720" rtlCol="0" anchor="t">
            <a:spAutoFit/>
          </a:bodyPr>
          <a:lstStyle/>
          <a:p>
            <a:pPr algn="ctr"/>
            <a:r>
              <a:rPr lang="fr-FR" sz="2400" dirty="0">
                <a:solidFill>
                  <a:srgbClr val="C00000"/>
                </a:solidFill>
              </a:rPr>
              <a:t>⚠️</a:t>
            </a:r>
            <a:r>
              <a:rPr lang="fr-FR" sz="2400" dirty="0">
                <a:solidFill>
                  <a:srgbClr val="C00000"/>
                </a:solidFill>
                <a:hlinkClick r:id="rId5" action="ppaction://hlinkfile"/>
              </a:rPr>
              <a:t>Procédure pour débloquer les </a:t>
            </a:r>
            <a:r>
              <a:rPr lang="fr-FR" sz="2400" dirty="0" err="1">
                <a:solidFill>
                  <a:srgbClr val="C00000"/>
                </a:solidFill>
                <a:hlinkClick r:id="rId5" action="ppaction://hlinkfile"/>
              </a:rPr>
              <a:t>pops-ups</a:t>
            </a:r>
            <a:endParaRPr lang="fr-FR" sz="2400" dirty="0">
              <a:solidFill>
                <a:srgbClr val="C00000"/>
              </a:solidFill>
            </a:endParaRPr>
          </a:p>
          <a:p>
            <a:pPr algn="ctr"/>
            <a:endParaRPr lang="fr-FR" sz="2400" dirty="0">
              <a:solidFill>
                <a:schemeClr val="bg2">
                  <a:lumMod val="75000"/>
                </a:schemeClr>
              </a:solidFill>
            </a:endParaRPr>
          </a:p>
        </p:txBody>
      </p:sp>
    </p:spTree>
    <p:extLst>
      <p:ext uri="{BB962C8B-B14F-4D97-AF65-F5344CB8AC3E}">
        <p14:creationId xmlns:p14="http://schemas.microsoft.com/office/powerpoint/2010/main" val="1138783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D86DD4D-0075-AF62-E07D-EDC4F7852A57}"/>
              </a:ext>
            </a:extLst>
          </p:cNvPr>
          <p:cNvSpPr/>
          <p:nvPr/>
        </p:nvSpPr>
        <p:spPr>
          <a:xfrm>
            <a:off x="-21716" y="-1"/>
            <a:ext cx="18309716" cy="6943701"/>
          </a:xfrm>
          <a:prstGeom prst="rect">
            <a:avLst/>
          </a:prstGeom>
          <a:solidFill>
            <a:srgbClr val="E8DBC9"/>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23FB379D-13D1-E5AF-CBE7-16A05F92E4C4}"/>
              </a:ext>
            </a:extLst>
          </p:cNvPr>
          <p:cNvSpPr txBox="1"/>
          <p:nvPr/>
        </p:nvSpPr>
        <p:spPr>
          <a:xfrm>
            <a:off x="-21716" y="7447756"/>
            <a:ext cx="18309716" cy="526545"/>
          </a:xfrm>
          <a:prstGeom prst="rect">
            <a:avLst/>
          </a:prstGeom>
        </p:spPr>
        <p:txBody>
          <a:bodyPr vert="horz" lIns="91440" tIns="45720" rIns="91440" bIns="45720" rtlCol="0" anchor="t">
            <a:noAutofit/>
          </a:bodyPr>
          <a:lstStyle/>
          <a:p>
            <a:pPr algn="ctr">
              <a:lnSpc>
                <a:spcPct val="90000"/>
              </a:lnSpc>
              <a:spcAft>
                <a:spcPts val="600"/>
              </a:spcAft>
            </a:pPr>
            <a:r>
              <a:rPr lang="en-US" sz="3200" b="1" dirty="0" err="1">
                <a:solidFill>
                  <a:schemeClr val="tx1">
                    <a:alpha val="80000"/>
                  </a:schemeClr>
                </a:solidFill>
                <a:latin typeface="Poppins ExtraBold Bold"/>
                <a:cs typeface="Poppins ExtraBold Bold"/>
              </a:rPr>
              <a:t>Synthèses</a:t>
            </a:r>
            <a:r>
              <a:rPr lang="en-US" sz="3200" b="1" dirty="0">
                <a:solidFill>
                  <a:schemeClr val="tx1">
                    <a:alpha val="80000"/>
                  </a:schemeClr>
                </a:solidFill>
                <a:latin typeface="Poppins ExtraBold Bold"/>
                <a:cs typeface="Poppins ExtraBold Bold"/>
              </a:rPr>
              <a:t> </a:t>
            </a:r>
            <a:r>
              <a:rPr lang="en-US" sz="3200" b="1" dirty="0" err="1">
                <a:solidFill>
                  <a:schemeClr val="tx1">
                    <a:alpha val="80000"/>
                  </a:schemeClr>
                </a:solidFill>
                <a:latin typeface="Poppins ExtraBold Bold"/>
                <a:cs typeface="Poppins ExtraBold Bold"/>
              </a:rPr>
              <a:t>thématiques</a:t>
            </a:r>
            <a:r>
              <a:rPr lang="en-US" sz="3200" b="1" dirty="0">
                <a:solidFill>
                  <a:schemeClr val="tx1">
                    <a:alpha val="80000"/>
                  </a:schemeClr>
                </a:solidFill>
                <a:latin typeface="Poppins ExtraBold Bold"/>
                <a:cs typeface="Poppins ExtraBold Bold"/>
              </a:rPr>
              <a:t> </a:t>
            </a:r>
          </a:p>
        </p:txBody>
      </p:sp>
      <p:sp>
        <p:nvSpPr>
          <p:cNvPr id="37" name="ZoneTexte 36">
            <a:extLst>
              <a:ext uri="{FF2B5EF4-FFF2-40B4-BE49-F238E27FC236}">
                <a16:creationId xmlns:a16="http://schemas.microsoft.com/office/drawing/2014/main" id="{B74A5019-19E7-E9E2-1FAB-6FAA9DDF38DF}"/>
              </a:ext>
            </a:extLst>
          </p:cNvPr>
          <p:cNvSpPr txBox="1"/>
          <p:nvPr/>
        </p:nvSpPr>
        <p:spPr>
          <a:xfrm>
            <a:off x="6107822" y="7917760"/>
            <a:ext cx="6336704" cy="400110"/>
          </a:xfrm>
          <a:prstGeom prst="rect">
            <a:avLst/>
          </a:prstGeom>
          <a:noFill/>
        </p:spPr>
        <p:txBody>
          <a:bodyPr wrap="square" lIns="91440" tIns="45720" rIns="91440" bIns="45720" rtlCol="0" anchor="t">
            <a:spAutoFit/>
          </a:bodyPr>
          <a:lstStyle/>
          <a:p>
            <a:pPr algn="ctr"/>
            <a:r>
              <a:rPr lang="fr-FR" sz="2000" dirty="0">
                <a:solidFill>
                  <a:srgbClr val="2FBBB8"/>
                </a:solidFill>
              </a:rPr>
              <a:t>Un document – 5 synthèses</a:t>
            </a:r>
          </a:p>
        </p:txBody>
      </p:sp>
      <p:pic>
        <p:nvPicPr>
          <p:cNvPr id="10" name="Image 9">
            <a:extLst>
              <a:ext uri="{FF2B5EF4-FFF2-40B4-BE49-F238E27FC236}">
                <a16:creationId xmlns:a16="http://schemas.microsoft.com/office/drawing/2014/main" id="{658A43C8-3548-5032-39F6-41111339DFFE}"/>
              </a:ext>
            </a:extLst>
          </p:cNvPr>
          <p:cNvPicPr>
            <a:picLocks noChangeAspect="1"/>
          </p:cNvPicPr>
          <p:nvPr/>
        </p:nvPicPr>
        <p:blipFill rotWithShape="1">
          <a:blip r:embed="rId2"/>
          <a:srcRect t="2221" r="4527" b="2305"/>
          <a:stretch/>
        </p:blipFill>
        <p:spPr>
          <a:xfrm>
            <a:off x="13394218" y="339406"/>
            <a:ext cx="4234465" cy="6171262"/>
          </a:xfrm>
          <a:prstGeom prst="rect">
            <a:avLst/>
          </a:prstGeom>
        </p:spPr>
      </p:pic>
      <p:pic>
        <p:nvPicPr>
          <p:cNvPr id="12" name="Image 11">
            <a:extLst>
              <a:ext uri="{FF2B5EF4-FFF2-40B4-BE49-F238E27FC236}">
                <a16:creationId xmlns:a16="http://schemas.microsoft.com/office/drawing/2014/main" id="{BF957321-B64A-0594-1970-88C1EF38C5E8}"/>
              </a:ext>
            </a:extLst>
          </p:cNvPr>
          <p:cNvPicPr>
            <a:picLocks noChangeAspect="1"/>
          </p:cNvPicPr>
          <p:nvPr/>
        </p:nvPicPr>
        <p:blipFill rotWithShape="1">
          <a:blip r:embed="rId3"/>
          <a:srcRect l="5810" t="5304"/>
          <a:stretch/>
        </p:blipFill>
        <p:spPr>
          <a:xfrm>
            <a:off x="712026" y="318964"/>
            <a:ext cx="4313929" cy="6191704"/>
          </a:xfrm>
          <a:prstGeom prst="rect">
            <a:avLst/>
          </a:prstGeom>
        </p:spPr>
      </p:pic>
      <p:pic>
        <p:nvPicPr>
          <p:cNvPr id="13" name="Image 12">
            <a:extLst>
              <a:ext uri="{FF2B5EF4-FFF2-40B4-BE49-F238E27FC236}">
                <a16:creationId xmlns:a16="http://schemas.microsoft.com/office/drawing/2014/main" id="{1081F3FB-116A-90EA-89E7-844BB0A05132}"/>
              </a:ext>
            </a:extLst>
          </p:cNvPr>
          <p:cNvPicPr>
            <a:picLocks noChangeAspect="1"/>
          </p:cNvPicPr>
          <p:nvPr/>
        </p:nvPicPr>
        <p:blipFill rotWithShape="1">
          <a:blip r:embed="rId4"/>
          <a:srcRect l="3000" t="3639" r="2309" b="2431"/>
          <a:stretch/>
        </p:blipFill>
        <p:spPr>
          <a:xfrm>
            <a:off x="4946490" y="318965"/>
            <a:ext cx="4329684" cy="6191704"/>
          </a:xfrm>
          <a:prstGeom prst="rect">
            <a:avLst/>
          </a:prstGeom>
        </p:spPr>
      </p:pic>
      <p:pic>
        <p:nvPicPr>
          <p:cNvPr id="14" name="Image 13">
            <a:extLst>
              <a:ext uri="{FF2B5EF4-FFF2-40B4-BE49-F238E27FC236}">
                <a16:creationId xmlns:a16="http://schemas.microsoft.com/office/drawing/2014/main" id="{9CCFB04F-C0C7-9F6E-8BF5-EE26B8894742}"/>
              </a:ext>
            </a:extLst>
          </p:cNvPr>
          <p:cNvPicPr>
            <a:picLocks noChangeAspect="1"/>
          </p:cNvPicPr>
          <p:nvPr/>
        </p:nvPicPr>
        <p:blipFill rotWithShape="1">
          <a:blip r:embed="rId5"/>
          <a:srcRect t="1101" b="4091"/>
          <a:stretch/>
        </p:blipFill>
        <p:spPr>
          <a:xfrm>
            <a:off x="9144000" y="318964"/>
            <a:ext cx="4366638" cy="6191704"/>
          </a:xfrm>
          <a:prstGeom prst="rect">
            <a:avLst/>
          </a:prstGeom>
        </p:spPr>
      </p:pic>
      <p:sp>
        <p:nvSpPr>
          <p:cNvPr id="2" name="ZoneTexte 1">
            <a:extLst>
              <a:ext uri="{FF2B5EF4-FFF2-40B4-BE49-F238E27FC236}">
                <a16:creationId xmlns:a16="http://schemas.microsoft.com/office/drawing/2014/main" id="{A09039E5-3B75-F359-60D4-8E1388B9E23B}"/>
              </a:ext>
            </a:extLst>
          </p:cNvPr>
          <p:cNvSpPr txBox="1"/>
          <p:nvPr/>
        </p:nvSpPr>
        <p:spPr>
          <a:xfrm>
            <a:off x="817846" y="8599884"/>
            <a:ext cx="16916656" cy="830997"/>
          </a:xfrm>
          <a:prstGeom prst="rect">
            <a:avLst/>
          </a:prstGeom>
          <a:noFill/>
        </p:spPr>
        <p:txBody>
          <a:bodyPr wrap="square" rtlCol="0">
            <a:spAutoFit/>
          </a:bodyPr>
          <a:lstStyle/>
          <a:p>
            <a:pPr algn="ctr"/>
            <a:r>
              <a:rPr lang="fr-FR" sz="2400" dirty="0"/>
              <a:t>Ces quatre synthèses sont regroupées dans un document unique. Elles proposent une analyse ciblée de vos données RSU autour des thématiques suivantes : absences, risques psychosociaux (RPS), rémunération et conditions de travail (RASSCT).</a:t>
            </a:r>
          </a:p>
        </p:txBody>
      </p:sp>
    </p:spTree>
    <p:extLst>
      <p:ext uri="{BB962C8B-B14F-4D97-AF65-F5344CB8AC3E}">
        <p14:creationId xmlns:p14="http://schemas.microsoft.com/office/powerpoint/2010/main" val="3813276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23FB379D-13D1-E5AF-CBE7-16A05F92E4C4}"/>
              </a:ext>
            </a:extLst>
          </p:cNvPr>
          <p:cNvSpPr txBox="1"/>
          <p:nvPr/>
        </p:nvSpPr>
        <p:spPr>
          <a:xfrm>
            <a:off x="9223612" y="602423"/>
            <a:ext cx="8412110" cy="526545"/>
          </a:xfrm>
          <a:prstGeom prst="rect">
            <a:avLst/>
          </a:prstGeom>
        </p:spPr>
        <p:txBody>
          <a:bodyPr vert="horz" lIns="91440" tIns="45720" rIns="91440" bIns="45720" rtlCol="0" anchor="t">
            <a:noAutofit/>
          </a:bodyPr>
          <a:lstStyle/>
          <a:p>
            <a:pPr algn="ctr">
              <a:lnSpc>
                <a:spcPct val="90000"/>
              </a:lnSpc>
              <a:spcAft>
                <a:spcPts val="600"/>
              </a:spcAft>
            </a:pPr>
            <a:r>
              <a:rPr lang="fr-FR" sz="3200" b="1" dirty="0">
                <a:latin typeface="Poppins ExtraBold Bold"/>
                <a:cs typeface="Poppins ExtraBold Bold"/>
              </a:rPr>
              <a:t>Egalité professionnelle</a:t>
            </a:r>
            <a:endParaRPr lang="en-US" sz="3200" b="1" dirty="0">
              <a:solidFill>
                <a:schemeClr val="tx1">
                  <a:alpha val="80000"/>
                </a:schemeClr>
              </a:solidFill>
              <a:latin typeface="Poppins ExtraBold Bold"/>
              <a:cs typeface="Poppins ExtraBold Bold"/>
            </a:endParaRPr>
          </a:p>
        </p:txBody>
      </p:sp>
      <p:cxnSp>
        <p:nvCxnSpPr>
          <p:cNvPr id="16" name="Straight Connector 1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15591"/>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B74A5019-19E7-E9E2-1FAB-6FAA9DDF38DF}"/>
              </a:ext>
            </a:extLst>
          </p:cNvPr>
          <p:cNvSpPr txBox="1"/>
          <p:nvPr/>
        </p:nvSpPr>
        <p:spPr>
          <a:xfrm>
            <a:off x="10310581" y="1106608"/>
            <a:ext cx="6336704" cy="400110"/>
          </a:xfrm>
          <a:prstGeom prst="rect">
            <a:avLst/>
          </a:prstGeom>
          <a:noFill/>
        </p:spPr>
        <p:txBody>
          <a:bodyPr wrap="square" lIns="91440" tIns="45720" rIns="91440" bIns="45720" rtlCol="0" anchor="t">
            <a:spAutoFit/>
          </a:bodyPr>
          <a:lstStyle/>
          <a:p>
            <a:pPr algn="ctr"/>
            <a:r>
              <a:rPr lang="fr-FR" sz="2000" dirty="0">
                <a:solidFill>
                  <a:srgbClr val="2FBBB8"/>
                </a:solidFill>
              </a:rPr>
              <a:t>Un document PDF</a:t>
            </a:r>
            <a:endParaRPr lang="fr-FR" sz="2000">
              <a:solidFill>
                <a:srgbClr val="2FBBB8"/>
              </a:solidFill>
            </a:endParaRPr>
          </a:p>
        </p:txBody>
      </p:sp>
      <p:sp>
        <p:nvSpPr>
          <p:cNvPr id="4" name="Rectangle 3">
            <a:extLst>
              <a:ext uri="{FF2B5EF4-FFF2-40B4-BE49-F238E27FC236}">
                <a16:creationId xmlns:a16="http://schemas.microsoft.com/office/drawing/2014/main" id="{D1509619-07DF-FDA5-6379-0BB8E7AA4BB4}"/>
              </a:ext>
            </a:extLst>
          </p:cNvPr>
          <p:cNvSpPr/>
          <p:nvPr/>
        </p:nvSpPr>
        <p:spPr>
          <a:xfrm>
            <a:off x="-12032" y="-41076"/>
            <a:ext cx="8681898" cy="10369152"/>
          </a:xfrm>
          <a:prstGeom prst="rect">
            <a:avLst/>
          </a:prstGeom>
          <a:solidFill>
            <a:srgbClr val="DBD1DF"/>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8914348A-D3F9-49E7-A7A6-261A9F76A4F1}"/>
              </a:ext>
            </a:extLst>
          </p:cNvPr>
          <p:cNvPicPr>
            <a:picLocks noChangeAspect="1"/>
          </p:cNvPicPr>
          <p:nvPr/>
        </p:nvPicPr>
        <p:blipFill>
          <a:blip r:embed="rId2"/>
          <a:stretch>
            <a:fillRect/>
          </a:stretch>
        </p:blipFill>
        <p:spPr>
          <a:xfrm>
            <a:off x="1186301" y="510552"/>
            <a:ext cx="6285231" cy="9265895"/>
          </a:xfrm>
          <a:prstGeom prst="rect">
            <a:avLst/>
          </a:prstGeom>
          <a:ln>
            <a:noFill/>
          </a:ln>
          <a:effectLst>
            <a:outerShdw blurRad="190500" algn="tl" rotWithShape="0">
              <a:srgbClr val="000000">
                <a:alpha val="70000"/>
              </a:srgbClr>
            </a:outerShdw>
          </a:effectLst>
        </p:spPr>
      </p:pic>
      <p:sp>
        <p:nvSpPr>
          <p:cNvPr id="5" name="Rectangle 4">
            <a:extLst>
              <a:ext uri="{FF2B5EF4-FFF2-40B4-BE49-F238E27FC236}">
                <a16:creationId xmlns:a16="http://schemas.microsoft.com/office/drawing/2014/main" id="{CA67CA56-A09A-88AB-9C5F-2C4A2742C82A}"/>
              </a:ext>
            </a:extLst>
          </p:cNvPr>
          <p:cNvSpPr/>
          <p:nvPr/>
        </p:nvSpPr>
        <p:spPr>
          <a:xfrm>
            <a:off x="16525635" y="5143500"/>
            <a:ext cx="1152128" cy="51640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ZoneTexte 28">
            <a:extLst>
              <a:ext uri="{FF2B5EF4-FFF2-40B4-BE49-F238E27FC236}">
                <a16:creationId xmlns:a16="http://schemas.microsoft.com/office/drawing/2014/main" id="{498BB5F7-DD7A-FDD2-E3DD-5BEF0D9021A0}"/>
              </a:ext>
            </a:extLst>
          </p:cNvPr>
          <p:cNvSpPr txBox="1"/>
          <p:nvPr/>
        </p:nvSpPr>
        <p:spPr>
          <a:xfrm>
            <a:off x="9397931" y="2411259"/>
            <a:ext cx="8063471" cy="4770537"/>
          </a:xfrm>
          <a:prstGeom prst="rect">
            <a:avLst/>
          </a:prstGeom>
          <a:noFill/>
        </p:spPr>
        <p:txBody>
          <a:bodyPr wrap="square" lIns="91440" tIns="45720" rIns="91440" bIns="45720" rtlCol="0" anchor="t">
            <a:spAutoFit/>
          </a:bodyPr>
          <a:lstStyle/>
          <a:p>
            <a:pPr algn="ctr"/>
            <a:r>
              <a:rPr lang="fr-FR" sz="2400" dirty="0">
                <a:effectLst/>
              </a:rPr>
              <a:t>Les données RSU vous permettent de mettre en place votre démarche en faveur de l'égalité professionnelle. A cet effet, votre CDG peut vous transmettre : </a:t>
            </a:r>
          </a:p>
          <a:p>
            <a:pPr algn="ctr"/>
            <a:endParaRPr lang="fr-FR" sz="2400" dirty="0">
              <a:effectLst/>
            </a:endParaRPr>
          </a:p>
          <a:p>
            <a:pPr marL="342900" indent="-342900" algn="ctr">
              <a:buFontTx/>
              <a:buChar char="-"/>
            </a:pPr>
            <a:r>
              <a:rPr lang="fr-FR" sz="2400" dirty="0">
                <a:effectLst/>
              </a:rPr>
              <a:t>Une synthèse égalité professionnelle donnant accès à vos données genrées </a:t>
            </a:r>
            <a:endParaRPr lang="fr-FR" sz="2400" dirty="0">
              <a:solidFill>
                <a:srgbClr val="2FBBB8"/>
              </a:solidFill>
              <a:effectLst/>
            </a:endParaRPr>
          </a:p>
          <a:p>
            <a:pPr marL="342900" indent="-342900" algn="ctr">
              <a:buFontTx/>
              <a:buChar char="-"/>
            </a:pPr>
            <a:endParaRPr lang="fr-FR" sz="2000" dirty="0">
              <a:solidFill>
                <a:srgbClr val="2FBBB8"/>
              </a:solidFill>
              <a:effectLst/>
            </a:endParaRPr>
          </a:p>
          <a:p>
            <a:pPr marL="342900" indent="-342900" algn="ctr">
              <a:buFontTx/>
              <a:buChar char="-"/>
            </a:pPr>
            <a:r>
              <a:rPr lang="fr-FR" sz="2400" dirty="0">
                <a:effectLst/>
              </a:rPr>
              <a:t>Le baromètre et l'outil plan d'actions pour établir un état des lieux et définir un programme d'actions</a:t>
            </a:r>
          </a:p>
          <a:p>
            <a:pPr algn="ctr"/>
            <a:endParaRPr lang="fr-FR" sz="2000" dirty="0">
              <a:effectLst/>
            </a:endParaRPr>
          </a:p>
          <a:p>
            <a:pPr algn="ctr"/>
            <a:r>
              <a:rPr lang="fr-FR" sz="2400" dirty="0">
                <a:effectLst/>
              </a:rPr>
              <a:t>- L'index égalité professionnelle permettant de mesurer les écarts de rémunération et mettre en évidence des objectifs de progression</a:t>
            </a:r>
          </a:p>
        </p:txBody>
      </p:sp>
    </p:spTree>
    <p:extLst>
      <p:ext uri="{BB962C8B-B14F-4D97-AF65-F5344CB8AC3E}">
        <p14:creationId xmlns:p14="http://schemas.microsoft.com/office/powerpoint/2010/main" val="2760362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23FB379D-13D1-E5AF-CBE7-16A05F92E4C4}"/>
              </a:ext>
            </a:extLst>
          </p:cNvPr>
          <p:cNvSpPr txBox="1"/>
          <p:nvPr/>
        </p:nvSpPr>
        <p:spPr>
          <a:xfrm>
            <a:off x="9223612" y="602423"/>
            <a:ext cx="8412110" cy="526545"/>
          </a:xfrm>
          <a:prstGeom prst="rect">
            <a:avLst/>
          </a:prstGeom>
        </p:spPr>
        <p:txBody>
          <a:bodyPr vert="horz" lIns="91440" tIns="45720" rIns="91440" bIns="45720" rtlCol="0" anchor="t">
            <a:normAutofit lnSpcReduction="10000"/>
          </a:bodyPr>
          <a:lstStyle/>
          <a:p>
            <a:pPr algn="ctr">
              <a:lnSpc>
                <a:spcPct val="90000"/>
              </a:lnSpc>
              <a:spcAft>
                <a:spcPts val="600"/>
              </a:spcAft>
            </a:pPr>
            <a:r>
              <a:rPr lang="fr-FR" sz="3200" b="1" dirty="0">
                <a:latin typeface="Poppins ExtraBold Bold"/>
                <a:cs typeface="Poppins ExtraBold Bold"/>
              </a:rPr>
              <a:t>Les fiches repères</a:t>
            </a:r>
            <a:r>
              <a:rPr lang="fr-FR" sz="2800" b="1" dirty="0"/>
              <a:t> </a:t>
            </a:r>
            <a:endParaRPr lang="en-US" sz="2800" b="1" dirty="0">
              <a:solidFill>
                <a:schemeClr val="tx1">
                  <a:alpha val="80000"/>
                </a:schemeClr>
              </a:solidFill>
            </a:endParaRPr>
          </a:p>
        </p:txBody>
      </p:sp>
      <p:cxnSp>
        <p:nvCxnSpPr>
          <p:cNvPr id="16" name="Straight Connector 1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15591"/>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498BB5F7-DD7A-FDD2-E3DD-5BEF0D9021A0}"/>
              </a:ext>
            </a:extLst>
          </p:cNvPr>
          <p:cNvSpPr txBox="1"/>
          <p:nvPr/>
        </p:nvSpPr>
        <p:spPr>
          <a:xfrm>
            <a:off x="9223611" y="2486544"/>
            <a:ext cx="8454149" cy="2308324"/>
          </a:xfrm>
          <a:prstGeom prst="rect">
            <a:avLst/>
          </a:prstGeom>
          <a:noFill/>
        </p:spPr>
        <p:txBody>
          <a:bodyPr wrap="square" rtlCol="0">
            <a:spAutoFit/>
          </a:bodyPr>
          <a:lstStyle/>
          <a:p>
            <a:pPr algn="ctr"/>
            <a:r>
              <a:rPr lang="fr-FR" sz="2400" dirty="0"/>
              <a:t>Les fiches repères vous permettent de positionner votre collectivité par rapport à un panel de structures comparables, au niveau départemental, régional ou national.</a:t>
            </a:r>
          </a:p>
          <a:p>
            <a:pPr algn="ctr"/>
            <a:br>
              <a:rPr lang="fr-FR" sz="2400" dirty="0"/>
            </a:br>
            <a:r>
              <a:rPr lang="fr-FR" sz="2400" dirty="0"/>
              <a:t>Votre Centre de Gestion peut également réaliser une synthèse comparative personnalisée.</a:t>
            </a:r>
          </a:p>
        </p:txBody>
      </p:sp>
      <p:sp>
        <p:nvSpPr>
          <p:cNvPr id="37" name="ZoneTexte 36">
            <a:extLst>
              <a:ext uri="{FF2B5EF4-FFF2-40B4-BE49-F238E27FC236}">
                <a16:creationId xmlns:a16="http://schemas.microsoft.com/office/drawing/2014/main" id="{B74A5019-19E7-E9E2-1FAB-6FAA9DDF38DF}"/>
              </a:ext>
            </a:extLst>
          </p:cNvPr>
          <p:cNvSpPr txBox="1"/>
          <p:nvPr/>
        </p:nvSpPr>
        <p:spPr>
          <a:xfrm>
            <a:off x="10276963" y="1123417"/>
            <a:ext cx="6336704" cy="400110"/>
          </a:xfrm>
          <a:prstGeom prst="rect">
            <a:avLst/>
          </a:prstGeom>
          <a:noFill/>
        </p:spPr>
        <p:txBody>
          <a:bodyPr wrap="square" lIns="91440" tIns="45720" rIns="91440" bIns="45720" rtlCol="0" anchor="t">
            <a:spAutoFit/>
          </a:bodyPr>
          <a:lstStyle/>
          <a:p>
            <a:pPr algn="ctr"/>
            <a:r>
              <a:rPr lang="fr-FR" sz="2000" dirty="0">
                <a:solidFill>
                  <a:srgbClr val="2FBBB8"/>
                </a:solidFill>
              </a:rPr>
              <a:t>Un document PDF</a:t>
            </a:r>
          </a:p>
        </p:txBody>
      </p:sp>
      <p:sp>
        <p:nvSpPr>
          <p:cNvPr id="4" name="Rectangle 3">
            <a:extLst>
              <a:ext uri="{FF2B5EF4-FFF2-40B4-BE49-F238E27FC236}">
                <a16:creationId xmlns:a16="http://schemas.microsoft.com/office/drawing/2014/main" id="{C782776E-CFE5-8F35-AC13-6A54B888367B}"/>
              </a:ext>
            </a:extLst>
          </p:cNvPr>
          <p:cNvSpPr/>
          <p:nvPr/>
        </p:nvSpPr>
        <p:spPr>
          <a:xfrm>
            <a:off x="2217" y="0"/>
            <a:ext cx="8667648" cy="10287000"/>
          </a:xfrm>
          <a:prstGeom prst="rect">
            <a:avLst/>
          </a:prstGeom>
          <a:solidFill>
            <a:srgbClr val="A8BEAD"/>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97ABFD3F-8C4A-E3E3-4835-04BBE92B94ED}"/>
              </a:ext>
            </a:extLst>
          </p:cNvPr>
          <p:cNvPicPr>
            <a:picLocks noChangeAspect="1"/>
          </p:cNvPicPr>
          <p:nvPr/>
        </p:nvPicPr>
        <p:blipFill>
          <a:blip r:embed="rId2"/>
          <a:stretch>
            <a:fillRect/>
          </a:stretch>
        </p:blipFill>
        <p:spPr>
          <a:xfrm>
            <a:off x="791072" y="449251"/>
            <a:ext cx="6966692" cy="9388498"/>
          </a:xfrm>
          <a:prstGeom prst="rect">
            <a:avLst/>
          </a:prstGeom>
        </p:spPr>
      </p:pic>
      <p:sp>
        <p:nvSpPr>
          <p:cNvPr id="2" name="Rectangle 1">
            <a:extLst>
              <a:ext uri="{FF2B5EF4-FFF2-40B4-BE49-F238E27FC236}">
                <a16:creationId xmlns:a16="http://schemas.microsoft.com/office/drawing/2014/main" id="{52EF5E24-D1E0-3A18-9BB1-FBC22E0DC02D}"/>
              </a:ext>
            </a:extLst>
          </p:cNvPr>
          <p:cNvSpPr/>
          <p:nvPr/>
        </p:nvSpPr>
        <p:spPr>
          <a:xfrm>
            <a:off x="16525635" y="5143500"/>
            <a:ext cx="1152128" cy="51640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363348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23FB379D-13D1-E5AF-CBE7-16A05F92E4C4}"/>
              </a:ext>
            </a:extLst>
          </p:cNvPr>
          <p:cNvSpPr txBox="1"/>
          <p:nvPr/>
        </p:nvSpPr>
        <p:spPr>
          <a:xfrm>
            <a:off x="9223612" y="602423"/>
            <a:ext cx="8412110" cy="526545"/>
          </a:xfrm>
          <a:prstGeom prst="rect">
            <a:avLst/>
          </a:prstGeom>
        </p:spPr>
        <p:txBody>
          <a:bodyPr vert="horz" lIns="91440" tIns="45720" rIns="91440" bIns="45720" rtlCol="0" anchor="t">
            <a:noAutofit/>
          </a:bodyPr>
          <a:lstStyle/>
          <a:p>
            <a:pPr algn="ctr">
              <a:lnSpc>
                <a:spcPct val="90000"/>
              </a:lnSpc>
              <a:spcAft>
                <a:spcPts val="600"/>
              </a:spcAft>
            </a:pPr>
            <a:r>
              <a:rPr lang="fr-FR" sz="3200" b="1" dirty="0">
                <a:latin typeface="Poppins ExtraBold Bold"/>
                <a:cs typeface="Poppins ExtraBold Bold"/>
              </a:rPr>
              <a:t>Analyse de l’évolution pluriannuelle des indicateurs</a:t>
            </a:r>
            <a:endParaRPr lang="en-US" sz="3200" b="1" dirty="0">
              <a:solidFill>
                <a:schemeClr val="tx1">
                  <a:alpha val="80000"/>
                </a:schemeClr>
              </a:solidFill>
              <a:latin typeface="Poppins ExtraBold Bold"/>
              <a:cs typeface="Poppins ExtraBold Bold"/>
            </a:endParaRPr>
          </a:p>
        </p:txBody>
      </p:sp>
      <p:cxnSp>
        <p:nvCxnSpPr>
          <p:cNvPr id="16" name="Straight Connector 1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15591"/>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498BB5F7-DD7A-FDD2-E3DD-5BEF0D9021A0}"/>
              </a:ext>
            </a:extLst>
          </p:cNvPr>
          <p:cNvSpPr txBox="1"/>
          <p:nvPr/>
        </p:nvSpPr>
        <p:spPr>
          <a:xfrm>
            <a:off x="9938351" y="2948845"/>
            <a:ext cx="7217640" cy="850810"/>
          </a:xfrm>
          <a:prstGeom prst="rect">
            <a:avLst/>
          </a:prstGeom>
          <a:noFill/>
        </p:spPr>
        <p:txBody>
          <a:bodyPr wrap="square" rtlCol="0">
            <a:spAutoFit/>
          </a:bodyPr>
          <a:lstStyle/>
          <a:p>
            <a:pPr marL="0" marR="0" lvl="0" indent="0" algn="ctr" defTabSz="914400" rtl="0" eaLnBrk="1" fontAlgn="auto" latinLnBrk="0" hangingPunct="1">
              <a:lnSpc>
                <a:spcPts val="3013"/>
              </a:lnSpc>
              <a:spcBef>
                <a:spcPts val="0"/>
              </a:spcBef>
              <a:spcAft>
                <a:spcPts val="0"/>
              </a:spcAft>
              <a:buClrTx/>
              <a:buSzTx/>
              <a:buFontTx/>
              <a:buNone/>
              <a:tabLst/>
              <a:defRPr/>
            </a:pPr>
            <a:r>
              <a:rPr kumimoji="0" lang="fr-FR" sz="2400" i="0" u="none" strike="noStrike" kern="1200" cap="none" spc="0" normalizeH="0" baseline="0" noProof="0" dirty="0">
                <a:ln>
                  <a:noFill/>
                </a:ln>
                <a:effectLst/>
                <a:uLnTx/>
                <a:uFillTx/>
                <a:ea typeface="+mn-ea"/>
                <a:cs typeface="+mn-cs"/>
              </a:rPr>
              <a:t>Cette synthèse permet de faire un état des lieux des indicateurs sur plusieurs années.  </a:t>
            </a:r>
          </a:p>
        </p:txBody>
      </p:sp>
      <p:sp>
        <p:nvSpPr>
          <p:cNvPr id="37" name="ZoneTexte 36">
            <a:extLst>
              <a:ext uri="{FF2B5EF4-FFF2-40B4-BE49-F238E27FC236}">
                <a16:creationId xmlns:a16="http://schemas.microsoft.com/office/drawing/2014/main" id="{B74A5019-19E7-E9E2-1FAB-6FAA9DDF38DF}"/>
              </a:ext>
            </a:extLst>
          </p:cNvPr>
          <p:cNvSpPr txBox="1"/>
          <p:nvPr/>
        </p:nvSpPr>
        <p:spPr>
          <a:xfrm>
            <a:off x="10259402" y="1533101"/>
            <a:ext cx="6336704" cy="369332"/>
          </a:xfrm>
          <a:prstGeom prst="rect">
            <a:avLst/>
          </a:prstGeom>
          <a:noFill/>
        </p:spPr>
        <p:txBody>
          <a:bodyPr wrap="square" rtlCol="0">
            <a:spAutoFit/>
          </a:bodyPr>
          <a:lstStyle/>
          <a:p>
            <a:pPr algn="ctr"/>
            <a:r>
              <a:rPr lang="fr-FR" dirty="0">
                <a:solidFill>
                  <a:srgbClr val="2FBBB8"/>
                </a:solidFill>
              </a:rPr>
              <a:t>Un document Powerpoint</a:t>
            </a:r>
          </a:p>
        </p:txBody>
      </p:sp>
      <p:pic>
        <p:nvPicPr>
          <p:cNvPr id="5" name="Image 4">
            <a:extLst>
              <a:ext uri="{FF2B5EF4-FFF2-40B4-BE49-F238E27FC236}">
                <a16:creationId xmlns:a16="http://schemas.microsoft.com/office/drawing/2014/main" id="{44BDA74E-E22F-94E7-E6B1-6AFDEADDA8D4}"/>
              </a:ext>
            </a:extLst>
          </p:cNvPr>
          <p:cNvPicPr>
            <a:picLocks noChangeAspect="1"/>
          </p:cNvPicPr>
          <p:nvPr/>
        </p:nvPicPr>
        <p:blipFill>
          <a:blip r:embed="rId2"/>
          <a:stretch>
            <a:fillRect/>
          </a:stretch>
        </p:blipFill>
        <p:spPr>
          <a:xfrm>
            <a:off x="9113156" y="4135061"/>
            <a:ext cx="8868030" cy="3672408"/>
          </a:xfrm>
          <a:prstGeom prst="rect">
            <a:avLst/>
          </a:prstGeom>
        </p:spPr>
      </p:pic>
      <p:sp>
        <p:nvSpPr>
          <p:cNvPr id="17" name="Rectangle 16">
            <a:extLst>
              <a:ext uri="{FF2B5EF4-FFF2-40B4-BE49-F238E27FC236}">
                <a16:creationId xmlns:a16="http://schemas.microsoft.com/office/drawing/2014/main" id="{5E50EE63-7CF2-82A6-9C0C-55441490318C}"/>
              </a:ext>
            </a:extLst>
          </p:cNvPr>
          <p:cNvSpPr/>
          <p:nvPr/>
        </p:nvSpPr>
        <p:spPr>
          <a:xfrm>
            <a:off x="-12032" y="-41076"/>
            <a:ext cx="8681898" cy="10369152"/>
          </a:xfrm>
          <a:prstGeom prst="rect">
            <a:avLst/>
          </a:prstGeom>
          <a:solidFill>
            <a:srgbClr val="BDD7EE"/>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4A3254BE-3BAF-D800-82DC-352137D9F560}"/>
              </a:ext>
            </a:extLst>
          </p:cNvPr>
          <p:cNvSpPr/>
          <p:nvPr/>
        </p:nvSpPr>
        <p:spPr>
          <a:xfrm>
            <a:off x="17155991" y="7807469"/>
            <a:ext cx="825183" cy="23045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B03461FE-0E53-A875-514C-1D2D5BD660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6155" b="7679"/>
          <a:stretch/>
        </p:blipFill>
        <p:spPr>
          <a:xfrm>
            <a:off x="14900535" y="8190696"/>
            <a:ext cx="3385248" cy="2137380"/>
          </a:xfrm>
          <a:prstGeom prst="rect">
            <a:avLst/>
          </a:prstGeom>
        </p:spPr>
      </p:pic>
      <p:pic>
        <p:nvPicPr>
          <p:cNvPr id="7" name="Image 6">
            <a:extLst>
              <a:ext uri="{FF2B5EF4-FFF2-40B4-BE49-F238E27FC236}">
                <a16:creationId xmlns:a16="http://schemas.microsoft.com/office/drawing/2014/main" id="{FA601662-55F0-3206-DBD7-2B9EE513A903}"/>
              </a:ext>
            </a:extLst>
          </p:cNvPr>
          <p:cNvPicPr>
            <a:picLocks noChangeAspect="1"/>
          </p:cNvPicPr>
          <p:nvPr/>
        </p:nvPicPr>
        <p:blipFill>
          <a:blip r:embed="rId4"/>
          <a:stretch>
            <a:fillRect/>
          </a:stretch>
        </p:blipFill>
        <p:spPr>
          <a:xfrm>
            <a:off x="1130850" y="514695"/>
            <a:ext cx="6149526" cy="3077358"/>
          </a:xfrm>
          <a:prstGeom prst="rect">
            <a:avLst/>
          </a:prstGeom>
        </p:spPr>
      </p:pic>
      <p:pic>
        <p:nvPicPr>
          <p:cNvPr id="9" name="Image 8">
            <a:extLst>
              <a:ext uri="{FF2B5EF4-FFF2-40B4-BE49-F238E27FC236}">
                <a16:creationId xmlns:a16="http://schemas.microsoft.com/office/drawing/2014/main" id="{459A99C9-BD7C-FD5A-C27C-05711F8AF697}"/>
              </a:ext>
            </a:extLst>
          </p:cNvPr>
          <p:cNvPicPr>
            <a:picLocks noChangeAspect="1"/>
          </p:cNvPicPr>
          <p:nvPr/>
        </p:nvPicPr>
        <p:blipFill>
          <a:blip r:embed="rId5"/>
          <a:stretch>
            <a:fillRect/>
          </a:stretch>
        </p:blipFill>
        <p:spPr>
          <a:xfrm>
            <a:off x="1130849" y="3587434"/>
            <a:ext cx="6149525" cy="3112131"/>
          </a:xfrm>
          <a:prstGeom prst="rect">
            <a:avLst/>
          </a:prstGeom>
        </p:spPr>
      </p:pic>
      <p:pic>
        <p:nvPicPr>
          <p:cNvPr id="11" name="Image 10">
            <a:extLst>
              <a:ext uri="{FF2B5EF4-FFF2-40B4-BE49-F238E27FC236}">
                <a16:creationId xmlns:a16="http://schemas.microsoft.com/office/drawing/2014/main" id="{2A4256D7-6926-1F56-1D3C-96967A904E16}"/>
              </a:ext>
            </a:extLst>
          </p:cNvPr>
          <p:cNvPicPr>
            <a:picLocks noChangeAspect="1"/>
          </p:cNvPicPr>
          <p:nvPr/>
        </p:nvPicPr>
        <p:blipFill>
          <a:blip r:embed="rId6"/>
          <a:stretch>
            <a:fillRect/>
          </a:stretch>
        </p:blipFill>
        <p:spPr>
          <a:xfrm>
            <a:off x="1141015" y="6699564"/>
            <a:ext cx="6139359" cy="3127401"/>
          </a:xfrm>
          <a:prstGeom prst="rect">
            <a:avLst/>
          </a:prstGeom>
        </p:spPr>
      </p:pic>
    </p:spTree>
    <p:extLst>
      <p:ext uri="{BB962C8B-B14F-4D97-AF65-F5344CB8AC3E}">
        <p14:creationId xmlns:p14="http://schemas.microsoft.com/office/powerpoint/2010/main" val="1489944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 t="21264" r="6608" b="71845"/>
          <a:stretch>
            <a:fillRect/>
          </a:stretch>
        </p:blipFill>
        <p:spPr>
          <a:xfrm>
            <a:off x="1028700" y="1453866"/>
            <a:ext cx="6080733" cy="449388"/>
          </a:xfrm>
          <a:prstGeom prst="rect">
            <a:avLst/>
          </a:prstGeom>
        </p:spPr>
      </p:pic>
      <p:sp>
        <p:nvSpPr>
          <p:cNvPr id="4" name="TextBox 5">
            <a:extLst>
              <a:ext uri="{FF2B5EF4-FFF2-40B4-BE49-F238E27FC236}">
                <a16:creationId xmlns:a16="http://schemas.microsoft.com/office/drawing/2014/main" id="{E764065E-BA8F-787F-F230-486A1BB8CF2C}"/>
              </a:ext>
            </a:extLst>
          </p:cNvPr>
          <p:cNvSpPr txBox="1"/>
          <p:nvPr/>
        </p:nvSpPr>
        <p:spPr>
          <a:xfrm>
            <a:off x="1033602" y="701886"/>
            <a:ext cx="9406542" cy="756617"/>
          </a:xfrm>
          <a:prstGeom prst="rect">
            <a:avLst/>
          </a:prstGeom>
        </p:spPr>
        <p:txBody>
          <a:bodyPr wrap="square" lIns="0" tIns="0" rIns="0" bIns="0" rtlCol="0" anchor="t">
            <a:spAutoFit/>
          </a:bodyPr>
          <a:lstStyle/>
          <a:p>
            <a:pPr>
              <a:lnSpc>
                <a:spcPts val="5901"/>
              </a:lnSpc>
            </a:pPr>
            <a:r>
              <a:rPr lang="en-US" sz="4500" dirty="0">
                <a:solidFill>
                  <a:srgbClr val="4D5271"/>
                </a:solidFill>
                <a:latin typeface="Poppins ExtraBold"/>
              </a:rPr>
              <a:t>Introduction</a:t>
            </a:r>
            <a:endParaRPr lang="fr-FR" dirty="0"/>
          </a:p>
        </p:txBody>
      </p:sp>
      <p:grpSp>
        <p:nvGrpSpPr>
          <p:cNvPr id="21" name="Groupe 20">
            <a:extLst>
              <a:ext uri="{FF2B5EF4-FFF2-40B4-BE49-F238E27FC236}">
                <a16:creationId xmlns:a16="http://schemas.microsoft.com/office/drawing/2014/main" id="{CAD7AB2D-93EA-3524-B751-33A8A6E7F727}"/>
              </a:ext>
            </a:extLst>
          </p:cNvPr>
          <p:cNvGrpSpPr/>
          <p:nvPr/>
        </p:nvGrpSpPr>
        <p:grpSpPr>
          <a:xfrm>
            <a:off x="1028700" y="3445956"/>
            <a:ext cx="11008876" cy="6234041"/>
            <a:chOff x="7109433" y="3622669"/>
            <a:chExt cx="10785249" cy="5962445"/>
          </a:xfrm>
        </p:grpSpPr>
        <p:pic>
          <p:nvPicPr>
            <p:cNvPr id="13" name="Image 12">
              <a:extLst>
                <a:ext uri="{FF2B5EF4-FFF2-40B4-BE49-F238E27FC236}">
                  <a16:creationId xmlns:a16="http://schemas.microsoft.com/office/drawing/2014/main" id="{9C4AE331-C520-F563-B6CA-D80AEF384A80}"/>
                </a:ext>
              </a:extLst>
            </p:cNvPr>
            <p:cNvPicPr>
              <a:picLocks noChangeAspect="1"/>
            </p:cNvPicPr>
            <p:nvPr/>
          </p:nvPicPr>
          <p:blipFill rotWithShape="1">
            <a:blip r:embed="rId4">
              <a:extLst>
                <a:ext uri="{28A0092B-C50C-407E-A947-70E740481C1C}">
                  <a14:useLocalDpi xmlns:a14="http://schemas.microsoft.com/office/drawing/2010/main" val="0"/>
                </a:ext>
              </a:extLst>
            </a:blip>
            <a:srcRect l="5071" t="16372"/>
            <a:stretch/>
          </p:blipFill>
          <p:spPr>
            <a:xfrm>
              <a:off x="7109433" y="3622669"/>
              <a:ext cx="10785249" cy="5962445"/>
            </a:xfrm>
            <a:prstGeom prst="rect">
              <a:avLst/>
            </a:prstGeom>
          </p:spPr>
        </p:pic>
        <p:sp>
          <p:nvSpPr>
            <p:cNvPr id="15" name="Ellipse 14">
              <a:extLst>
                <a:ext uri="{FF2B5EF4-FFF2-40B4-BE49-F238E27FC236}">
                  <a16:creationId xmlns:a16="http://schemas.microsoft.com/office/drawing/2014/main" id="{DE695300-667E-A79E-A6DE-E2B7CE0EA911}"/>
                </a:ext>
              </a:extLst>
            </p:cNvPr>
            <p:cNvSpPr/>
            <p:nvPr/>
          </p:nvSpPr>
          <p:spPr>
            <a:xfrm>
              <a:off x="11102472" y="5211296"/>
              <a:ext cx="2133294" cy="21602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texte, capture d’écran, Police, graphisme&#10;&#10;Description générée automatiquement">
              <a:extLst>
                <a:ext uri="{FF2B5EF4-FFF2-40B4-BE49-F238E27FC236}">
                  <a16:creationId xmlns:a16="http://schemas.microsoft.com/office/drawing/2014/main" id="{1ACAFE3B-A280-F959-29F3-35EDA179CE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63" t="18075" r="67027"/>
            <a:stretch/>
          </p:blipFill>
          <p:spPr>
            <a:xfrm>
              <a:off x="11266158" y="5431532"/>
              <a:ext cx="1838282" cy="1656184"/>
            </a:xfrm>
            <a:prstGeom prst="rect">
              <a:avLst/>
            </a:prstGeom>
          </p:spPr>
        </p:pic>
      </p:grpSp>
      <p:grpSp>
        <p:nvGrpSpPr>
          <p:cNvPr id="22" name="Groupe 21">
            <a:extLst>
              <a:ext uri="{FF2B5EF4-FFF2-40B4-BE49-F238E27FC236}">
                <a16:creationId xmlns:a16="http://schemas.microsoft.com/office/drawing/2014/main" id="{5EC82614-5369-DB88-F2F2-D2EE5A77DB27}"/>
              </a:ext>
            </a:extLst>
          </p:cNvPr>
          <p:cNvGrpSpPr/>
          <p:nvPr/>
        </p:nvGrpSpPr>
        <p:grpSpPr>
          <a:xfrm>
            <a:off x="1028700" y="2412417"/>
            <a:ext cx="5220072" cy="830997"/>
            <a:chOff x="7559824" y="2550953"/>
            <a:chExt cx="5220072" cy="830997"/>
          </a:xfrm>
        </p:grpSpPr>
        <p:cxnSp>
          <p:nvCxnSpPr>
            <p:cNvPr id="8" name="Connecteur droit avec flèche 7">
              <a:extLst>
                <a:ext uri="{FF2B5EF4-FFF2-40B4-BE49-F238E27FC236}">
                  <a16:creationId xmlns:a16="http://schemas.microsoft.com/office/drawing/2014/main" id="{9ECA0968-139F-3272-C472-901348E3F893}"/>
                </a:ext>
              </a:extLst>
            </p:cNvPr>
            <p:cNvCxnSpPr>
              <a:cxnSpLocks/>
            </p:cNvCxnSpPr>
            <p:nvPr/>
          </p:nvCxnSpPr>
          <p:spPr>
            <a:xfrm>
              <a:off x="7559824" y="2767236"/>
              <a:ext cx="733672" cy="0"/>
            </a:xfrm>
            <a:prstGeom prst="straightConnector1">
              <a:avLst/>
            </a:prstGeom>
            <a:ln w="76200">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8" name="ZoneTexte 17">
              <a:extLst>
                <a:ext uri="{FF2B5EF4-FFF2-40B4-BE49-F238E27FC236}">
                  <a16:creationId xmlns:a16="http://schemas.microsoft.com/office/drawing/2014/main" id="{45286886-E74B-2341-F674-482CD06D5ACA}"/>
                </a:ext>
              </a:extLst>
            </p:cNvPr>
            <p:cNvSpPr txBox="1"/>
            <p:nvPr/>
          </p:nvSpPr>
          <p:spPr>
            <a:xfrm>
              <a:off x="8423920" y="2550953"/>
              <a:ext cx="4355976" cy="830997"/>
            </a:xfrm>
            <a:prstGeom prst="rect">
              <a:avLst/>
            </a:prstGeom>
            <a:noFill/>
          </p:spPr>
          <p:txBody>
            <a:bodyPr wrap="square">
              <a:spAutoFit/>
            </a:bodyPr>
            <a:lstStyle/>
            <a:p>
              <a:r>
                <a:rPr lang="fr-FR" sz="2400" b="1" dirty="0"/>
                <a:t>Pourquoi réaliser votre RSU ?</a:t>
              </a:r>
            </a:p>
            <a:p>
              <a:r>
                <a:rPr lang="fr-FR" sz="2400" u="sng" dirty="0"/>
                <a:t>Pour votre politique RH </a:t>
              </a:r>
            </a:p>
          </p:txBody>
        </p:sp>
      </p:grpSp>
      <p:sp>
        <p:nvSpPr>
          <p:cNvPr id="20" name="ZoneTexte 19">
            <a:extLst>
              <a:ext uri="{FF2B5EF4-FFF2-40B4-BE49-F238E27FC236}">
                <a16:creationId xmlns:a16="http://schemas.microsoft.com/office/drawing/2014/main" id="{972F8AAF-990B-79AB-711B-DD28358CAD5B}"/>
              </a:ext>
            </a:extLst>
          </p:cNvPr>
          <p:cNvSpPr txBox="1"/>
          <p:nvPr/>
        </p:nvSpPr>
        <p:spPr>
          <a:xfrm>
            <a:off x="12888416" y="2827915"/>
            <a:ext cx="9144000" cy="461665"/>
          </a:xfrm>
          <a:prstGeom prst="rect">
            <a:avLst/>
          </a:prstGeom>
          <a:noFill/>
        </p:spPr>
        <p:txBody>
          <a:bodyPr wrap="square">
            <a:spAutoFit/>
          </a:bodyPr>
          <a:lstStyle/>
          <a:p>
            <a:r>
              <a:rPr lang="fr-FR" sz="2400" u="sng" dirty="0"/>
              <a:t>Pour le recensement national</a:t>
            </a:r>
          </a:p>
        </p:txBody>
      </p:sp>
      <p:sp>
        <p:nvSpPr>
          <p:cNvPr id="24" name="ZoneTexte 23">
            <a:extLst>
              <a:ext uri="{FF2B5EF4-FFF2-40B4-BE49-F238E27FC236}">
                <a16:creationId xmlns:a16="http://schemas.microsoft.com/office/drawing/2014/main" id="{85FAF7FD-D39E-5CD0-027B-A16689FF7F66}"/>
              </a:ext>
            </a:extLst>
          </p:cNvPr>
          <p:cNvSpPr txBox="1"/>
          <p:nvPr/>
        </p:nvSpPr>
        <p:spPr>
          <a:xfrm>
            <a:off x="12456368" y="3631332"/>
            <a:ext cx="4802932" cy="1200329"/>
          </a:xfrm>
          <a:prstGeom prst="rect">
            <a:avLst/>
          </a:prstGeom>
          <a:noFill/>
        </p:spPr>
        <p:txBody>
          <a:bodyPr wrap="square">
            <a:spAutoFit/>
          </a:bodyPr>
          <a:lstStyle/>
          <a:p>
            <a:pPr marL="342900" indent="-342900">
              <a:buFont typeface="Wingdings" panose="05000000000000000000" pitchFamily="2" charset="2"/>
              <a:buChar char="Ø"/>
            </a:pPr>
            <a:r>
              <a:rPr lang="fr-FR" sz="2400" dirty="0">
                <a:solidFill>
                  <a:srgbClr val="000000"/>
                </a:solidFill>
                <a:effectLst/>
                <a:latin typeface="Aptos" panose="020B0004020202020204" pitchFamily="34" charset="0"/>
              </a:rPr>
              <a:t>5 publications / livrables nationaux </a:t>
            </a:r>
          </a:p>
          <a:p>
            <a:pPr marL="342900" indent="-342900">
              <a:buFont typeface="Wingdings" panose="05000000000000000000" pitchFamily="2" charset="2"/>
              <a:buChar char="Ø"/>
            </a:pPr>
            <a:r>
              <a:rPr lang="fr-FR" sz="2400" dirty="0">
                <a:solidFill>
                  <a:srgbClr val="000000"/>
                </a:solidFill>
                <a:effectLst/>
                <a:latin typeface="Aptos" panose="020B0004020202020204" pitchFamily="34" charset="0"/>
              </a:rPr>
              <a:t>2 bases de données </a:t>
            </a:r>
            <a:endParaRPr lang="fr-FR" sz="2400" dirty="0"/>
          </a:p>
        </p:txBody>
      </p:sp>
    </p:spTree>
    <p:extLst>
      <p:ext uri="{BB962C8B-B14F-4D97-AF65-F5344CB8AC3E}">
        <p14:creationId xmlns:p14="http://schemas.microsoft.com/office/powerpoint/2010/main" val="1237625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23FB379D-13D1-E5AF-CBE7-16A05F92E4C4}"/>
              </a:ext>
            </a:extLst>
          </p:cNvPr>
          <p:cNvSpPr txBox="1"/>
          <p:nvPr/>
        </p:nvSpPr>
        <p:spPr>
          <a:xfrm>
            <a:off x="9223612" y="602423"/>
            <a:ext cx="8412110" cy="526545"/>
          </a:xfrm>
          <a:prstGeom prst="rect">
            <a:avLst/>
          </a:prstGeom>
        </p:spPr>
        <p:txBody>
          <a:bodyPr vert="horz" lIns="91440" tIns="45720" rIns="91440" bIns="45720" rtlCol="0" anchor="t">
            <a:noAutofit/>
          </a:bodyPr>
          <a:lstStyle/>
          <a:p>
            <a:pPr algn="ctr">
              <a:lnSpc>
                <a:spcPct val="90000"/>
              </a:lnSpc>
              <a:spcAft>
                <a:spcPts val="600"/>
              </a:spcAft>
            </a:pPr>
            <a:r>
              <a:rPr lang="fr-FR" sz="3200" b="1" dirty="0">
                <a:latin typeface="Poppins ExtraBold Bold"/>
                <a:cs typeface="Poppins ExtraBold Bold"/>
              </a:rPr>
              <a:t>Baromètre RH</a:t>
            </a:r>
            <a:endParaRPr lang="en-US" sz="3200" b="1" dirty="0">
              <a:solidFill>
                <a:schemeClr val="tx1">
                  <a:alpha val="80000"/>
                </a:schemeClr>
              </a:solidFill>
              <a:latin typeface="Poppins ExtraBold Bold"/>
              <a:cs typeface="Poppins ExtraBold Bold"/>
            </a:endParaRPr>
          </a:p>
        </p:txBody>
      </p:sp>
      <p:cxnSp>
        <p:nvCxnSpPr>
          <p:cNvPr id="16" name="Straight Connector 1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15591"/>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498BB5F7-DD7A-FDD2-E3DD-5BEF0D9021A0}"/>
              </a:ext>
            </a:extLst>
          </p:cNvPr>
          <p:cNvSpPr txBox="1"/>
          <p:nvPr/>
        </p:nvSpPr>
        <p:spPr>
          <a:xfrm>
            <a:off x="9360024" y="2055436"/>
            <a:ext cx="8317739" cy="2677656"/>
          </a:xfrm>
          <a:prstGeom prst="rect">
            <a:avLst/>
          </a:prstGeom>
          <a:noFill/>
        </p:spPr>
        <p:txBody>
          <a:bodyPr wrap="square" rtlCol="0">
            <a:spAutoFit/>
          </a:bodyPr>
          <a:lstStyle/>
          <a:p>
            <a:pPr algn="ctr"/>
            <a:r>
              <a:rPr lang="fr-FR" sz="2400" dirty="0"/>
              <a:t>Nouvelle synthèse personnalisée </a:t>
            </a:r>
          </a:p>
          <a:p>
            <a:pPr algn="ctr"/>
            <a:endParaRPr lang="fr-FR" sz="2400" dirty="0"/>
          </a:p>
          <a:p>
            <a:pPr algn="ctr"/>
            <a:r>
              <a:rPr lang="fr-FR" sz="2400" dirty="0"/>
              <a:t>Elle permettra à chaque collectivité de se situer dans un échantillon représentatif construit sur mesure, à partir de plus de 70 indicateurs répartis en 8 familles thématiques.</a:t>
            </a:r>
          </a:p>
          <a:p>
            <a:pPr algn="ctr"/>
            <a:endParaRPr lang="fr-FR" sz="2400" dirty="0"/>
          </a:p>
          <a:p>
            <a:pPr algn="ctr"/>
            <a:r>
              <a:rPr lang="fr-FR" sz="2400" dirty="0"/>
              <a:t>Cet outil d’aide au pilotage RH sera disponible courant.</a:t>
            </a:r>
          </a:p>
        </p:txBody>
      </p:sp>
      <p:sp>
        <p:nvSpPr>
          <p:cNvPr id="37" name="ZoneTexte 36">
            <a:extLst>
              <a:ext uri="{FF2B5EF4-FFF2-40B4-BE49-F238E27FC236}">
                <a16:creationId xmlns:a16="http://schemas.microsoft.com/office/drawing/2014/main" id="{B74A5019-19E7-E9E2-1FAB-6FAA9DDF38DF}"/>
              </a:ext>
            </a:extLst>
          </p:cNvPr>
          <p:cNvSpPr txBox="1"/>
          <p:nvPr/>
        </p:nvSpPr>
        <p:spPr>
          <a:xfrm>
            <a:off x="10310581" y="1106608"/>
            <a:ext cx="6336704" cy="369332"/>
          </a:xfrm>
          <a:prstGeom prst="rect">
            <a:avLst/>
          </a:prstGeom>
          <a:noFill/>
        </p:spPr>
        <p:txBody>
          <a:bodyPr wrap="square" rtlCol="0">
            <a:spAutoFit/>
          </a:bodyPr>
          <a:lstStyle/>
          <a:p>
            <a:pPr algn="ctr"/>
            <a:r>
              <a:rPr lang="fr-FR" dirty="0">
                <a:solidFill>
                  <a:srgbClr val="2FBBB8"/>
                </a:solidFill>
              </a:rPr>
              <a:t>Un document PDF</a:t>
            </a:r>
          </a:p>
        </p:txBody>
      </p:sp>
      <p:sp>
        <p:nvSpPr>
          <p:cNvPr id="4" name="Rectangle 3">
            <a:extLst>
              <a:ext uri="{FF2B5EF4-FFF2-40B4-BE49-F238E27FC236}">
                <a16:creationId xmlns:a16="http://schemas.microsoft.com/office/drawing/2014/main" id="{D4CEEB8E-4F5F-7B28-1869-00DBF58BB384}"/>
              </a:ext>
            </a:extLst>
          </p:cNvPr>
          <p:cNvSpPr/>
          <p:nvPr/>
        </p:nvSpPr>
        <p:spPr>
          <a:xfrm>
            <a:off x="16525635" y="5143500"/>
            <a:ext cx="1152128" cy="51640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1C88239-E213-F535-F11E-E0D974AF26D4}"/>
              </a:ext>
            </a:extLst>
          </p:cNvPr>
          <p:cNvSpPr/>
          <p:nvPr/>
        </p:nvSpPr>
        <p:spPr>
          <a:xfrm>
            <a:off x="-12032" y="-41076"/>
            <a:ext cx="8681898" cy="10369152"/>
          </a:xfrm>
          <a:prstGeom prst="rect">
            <a:avLst/>
          </a:prstGeom>
          <a:solidFill>
            <a:srgbClr val="B0C7D1"/>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895825F9-DB66-6CF6-2892-1368D6123132}"/>
              </a:ext>
            </a:extLst>
          </p:cNvPr>
          <p:cNvPicPr>
            <a:picLocks noChangeAspect="1"/>
          </p:cNvPicPr>
          <p:nvPr/>
        </p:nvPicPr>
        <p:blipFill>
          <a:blip r:embed="rId2"/>
          <a:stretch>
            <a:fillRect/>
          </a:stretch>
        </p:blipFill>
        <p:spPr>
          <a:xfrm>
            <a:off x="10528259" y="5654000"/>
            <a:ext cx="6119026" cy="4051374"/>
          </a:xfrm>
          <a:prstGeom prst="rect">
            <a:avLst/>
          </a:prstGeom>
        </p:spPr>
      </p:pic>
      <p:pic>
        <p:nvPicPr>
          <p:cNvPr id="5" name="Image 4">
            <a:extLst>
              <a:ext uri="{FF2B5EF4-FFF2-40B4-BE49-F238E27FC236}">
                <a16:creationId xmlns:a16="http://schemas.microsoft.com/office/drawing/2014/main" id="{06F08568-73BB-DD39-185A-85E3777BA28A}"/>
              </a:ext>
            </a:extLst>
          </p:cNvPr>
          <p:cNvPicPr>
            <a:picLocks noChangeAspect="1"/>
          </p:cNvPicPr>
          <p:nvPr/>
        </p:nvPicPr>
        <p:blipFill rotWithShape="1">
          <a:blip r:embed="rId3">
            <a:extLst>
              <a:ext uri="{28A0092B-C50C-407E-A947-70E740481C1C}">
                <a14:useLocalDpi xmlns:a14="http://schemas.microsoft.com/office/drawing/2010/main" val="0"/>
              </a:ext>
            </a:extLst>
          </a:blip>
          <a:srcRect l="817" r="1293"/>
          <a:stretch/>
        </p:blipFill>
        <p:spPr>
          <a:xfrm>
            <a:off x="1007096" y="494820"/>
            <a:ext cx="6624736" cy="9297359"/>
          </a:xfrm>
          <a:prstGeom prst="rect">
            <a:avLst/>
          </a:prstGeom>
        </p:spPr>
      </p:pic>
    </p:spTree>
    <p:extLst>
      <p:ext uri="{BB962C8B-B14F-4D97-AF65-F5344CB8AC3E}">
        <p14:creationId xmlns:p14="http://schemas.microsoft.com/office/powerpoint/2010/main" val="1870915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23FB379D-13D1-E5AF-CBE7-16A05F92E4C4}"/>
              </a:ext>
            </a:extLst>
          </p:cNvPr>
          <p:cNvSpPr txBox="1"/>
          <p:nvPr/>
        </p:nvSpPr>
        <p:spPr>
          <a:xfrm>
            <a:off x="8742885" y="540013"/>
            <a:ext cx="9545116" cy="526545"/>
          </a:xfrm>
          <a:prstGeom prst="rect">
            <a:avLst/>
          </a:prstGeom>
        </p:spPr>
        <p:txBody>
          <a:bodyPr vert="horz" lIns="91440" tIns="45720" rIns="91440" bIns="45720" rtlCol="0" anchor="t">
            <a:noAutofit/>
          </a:bodyPr>
          <a:lstStyle/>
          <a:p>
            <a:pPr algn="ctr">
              <a:lnSpc>
                <a:spcPct val="90000"/>
              </a:lnSpc>
              <a:spcAft>
                <a:spcPts val="600"/>
              </a:spcAft>
            </a:pPr>
            <a:r>
              <a:rPr lang="en-US" sz="3200" b="1" dirty="0" err="1">
                <a:solidFill>
                  <a:schemeClr val="tx1">
                    <a:alpha val="80000"/>
                  </a:schemeClr>
                </a:solidFill>
                <a:latin typeface="Poppins ExtraBold Bold"/>
                <a:cs typeface="Poppins ExtraBold Bold"/>
              </a:rPr>
              <a:t>Outil</a:t>
            </a:r>
            <a:r>
              <a:rPr lang="en-US" sz="3200" b="1" dirty="0">
                <a:solidFill>
                  <a:schemeClr val="tx1">
                    <a:alpha val="80000"/>
                  </a:schemeClr>
                </a:solidFill>
                <a:latin typeface="Poppins ExtraBold Bold"/>
                <a:cs typeface="Poppins ExtraBold Bold"/>
              </a:rPr>
              <a:t> </a:t>
            </a:r>
            <a:r>
              <a:rPr lang="en-US" sz="3200" b="1" dirty="0" err="1">
                <a:solidFill>
                  <a:schemeClr val="tx1">
                    <a:alpha val="80000"/>
                  </a:schemeClr>
                </a:solidFill>
                <a:latin typeface="Poppins ExtraBold Bold"/>
                <a:cs typeface="Poppins ExtraBold Bold"/>
              </a:rPr>
              <a:t>d’aide</a:t>
            </a:r>
            <a:r>
              <a:rPr lang="en-US" sz="3200" b="1" dirty="0">
                <a:solidFill>
                  <a:schemeClr val="tx1">
                    <a:alpha val="80000"/>
                  </a:schemeClr>
                </a:solidFill>
                <a:latin typeface="Poppins ExtraBold Bold"/>
                <a:cs typeface="Poppins ExtraBold Bold"/>
              </a:rPr>
              <a:t> à </a:t>
            </a:r>
            <a:r>
              <a:rPr lang="en-US" sz="3200" b="1" dirty="0" err="1">
                <a:solidFill>
                  <a:schemeClr val="tx1">
                    <a:alpha val="80000"/>
                  </a:schemeClr>
                </a:solidFill>
                <a:latin typeface="Poppins ExtraBold Bold"/>
                <a:cs typeface="Poppins ExtraBold Bold"/>
              </a:rPr>
              <a:t>l’élaboration</a:t>
            </a:r>
            <a:r>
              <a:rPr lang="en-US" sz="3200" b="1" dirty="0">
                <a:solidFill>
                  <a:schemeClr val="tx1">
                    <a:alpha val="80000"/>
                  </a:schemeClr>
                </a:solidFill>
                <a:latin typeface="Poppins ExtraBold Bold"/>
                <a:cs typeface="Poppins ExtraBold Bold"/>
              </a:rPr>
              <a:t> des LDG  </a:t>
            </a:r>
          </a:p>
        </p:txBody>
      </p:sp>
      <p:cxnSp>
        <p:nvCxnSpPr>
          <p:cNvPr id="16" name="Straight Connector 1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15591"/>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498BB5F7-DD7A-FDD2-E3DD-5BEF0D9021A0}"/>
              </a:ext>
            </a:extLst>
          </p:cNvPr>
          <p:cNvSpPr txBox="1"/>
          <p:nvPr/>
        </p:nvSpPr>
        <p:spPr>
          <a:xfrm>
            <a:off x="9288016" y="1897234"/>
            <a:ext cx="8568951" cy="3159135"/>
          </a:xfrm>
          <a:prstGeom prst="rect">
            <a:avLst/>
          </a:prstGeom>
          <a:noFill/>
        </p:spPr>
        <p:txBody>
          <a:bodyPr wrap="square" rtlCol="0">
            <a:spAutoFit/>
          </a:bodyPr>
          <a:lstStyle/>
          <a:p>
            <a:pPr marL="0" marR="0" lvl="0" indent="0" algn="ctr" defTabSz="914400" rtl="0" eaLnBrk="1" fontAlgn="auto" latinLnBrk="0" hangingPunct="1">
              <a:lnSpc>
                <a:spcPts val="3013"/>
              </a:lnSpc>
              <a:spcBef>
                <a:spcPts val="0"/>
              </a:spcBef>
              <a:spcAft>
                <a:spcPts val="0"/>
              </a:spcAft>
              <a:buClrTx/>
              <a:buSzTx/>
              <a:buFontTx/>
              <a:buNone/>
              <a:tabLst/>
              <a:defRPr/>
            </a:pPr>
            <a:r>
              <a:rPr kumimoji="0" lang="fr-FR" sz="2400" i="0" u="none" strike="noStrike" kern="1200" cap="none" spc="0" normalizeH="0" baseline="0" noProof="0" dirty="0">
                <a:ln>
                  <a:noFill/>
                </a:ln>
                <a:effectLst/>
                <a:uLnTx/>
                <a:uFillTx/>
                <a:ea typeface="+mn-ea"/>
                <a:cs typeface="+mn-cs"/>
              </a:rPr>
              <a:t>Elle permet de </a:t>
            </a:r>
            <a:r>
              <a:rPr lang="fr-FR" sz="2400" dirty="0"/>
              <a:t>proposer une trame permettant la définition d’une stratégie pluriannuelle de pilotage des ressources humaines et de valorisation des parcours professionnels par des propositions d’actions et de critères à mettre en œuvre. </a:t>
            </a:r>
          </a:p>
          <a:p>
            <a:pPr marL="0" marR="0" lvl="0" indent="0" algn="ctr" defTabSz="914400" rtl="0" eaLnBrk="1" fontAlgn="auto" latinLnBrk="0" hangingPunct="1">
              <a:lnSpc>
                <a:spcPts val="3013"/>
              </a:lnSpc>
              <a:spcBef>
                <a:spcPts val="0"/>
              </a:spcBef>
              <a:spcAft>
                <a:spcPts val="0"/>
              </a:spcAft>
              <a:buClrTx/>
              <a:buSzTx/>
              <a:buFontTx/>
              <a:buNone/>
              <a:tabLst/>
              <a:defRPr/>
            </a:pPr>
            <a:endParaRPr lang="fr-FR" sz="2400" dirty="0"/>
          </a:p>
          <a:p>
            <a:pPr marL="0" marR="0" lvl="0" indent="0" algn="ctr" defTabSz="914400" rtl="0" eaLnBrk="1" fontAlgn="auto" latinLnBrk="0" hangingPunct="1">
              <a:lnSpc>
                <a:spcPts val="3013"/>
              </a:lnSpc>
              <a:spcBef>
                <a:spcPts val="0"/>
              </a:spcBef>
              <a:spcAft>
                <a:spcPts val="0"/>
              </a:spcAft>
              <a:buClrTx/>
              <a:buSzTx/>
              <a:buFontTx/>
              <a:buNone/>
              <a:tabLst/>
              <a:defRPr/>
            </a:pPr>
            <a:r>
              <a:rPr lang="fr-FR" sz="2400" dirty="0"/>
              <a:t>Ce document préremplit certains champs à partir des indicateurs du RSU et en laisse d'autres vierges afin de vous permettre de détailler votre stratégie.</a:t>
            </a:r>
          </a:p>
        </p:txBody>
      </p:sp>
      <p:sp>
        <p:nvSpPr>
          <p:cNvPr id="37" name="ZoneTexte 36">
            <a:extLst>
              <a:ext uri="{FF2B5EF4-FFF2-40B4-BE49-F238E27FC236}">
                <a16:creationId xmlns:a16="http://schemas.microsoft.com/office/drawing/2014/main" id="{B74A5019-19E7-E9E2-1FAB-6FAA9DDF38DF}"/>
              </a:ext>
            </a:extLst>
          </p:cNvPr>
          <p:cNvSpPr txBox="1"/>
          <p:nvPr/>
        </p:nvSpPr>
        <p:spPr>
          <a:xfrm>
            <a:off x="10062054" y="1069458"/>
            <a:ext cx="6735225" cy="369332"/>
          </a:xfrm>
          <a:prstGeom prst="rect">
            <a:avLst/>
          </a:prstGeom>
          <a:noFill/>
        </p:spPr>
        <p:txBody>
          <a:bodyPr wrap="square" rtlCol="0">
            <a:spAutoFit/>
          </a:bodyPr>
          <a:lstStyle/>
          <a:p>
            <a:pPr algn="ctr"/>
            <a:r>
              <a:rPr lang="fr-FR" dirty="0">
                <a:solidFill>
                  <a:srgbClr val="2FBBB8"/>
                </a:solidFill>
              </a:rPr>
              <a:t>Un document qui prérempli les lignes directrices de gestion (LDG)</a:t>
            </a:r>
          </a:p>
        </p:txBody>
      </p:sp>
      <p:sp>
        <p:nvSpPr>
          <p:cNvPr id="17" name="Rectangle 16">
            <a:extLst>
              <a:ext uri="{FF2B5EF4-FFF2-40B4-BE49-F238E27FC236}">
                <a16:creationId xmlns:a16="http://schemas.microsoft.com/office/drawing/2014/main" id="{ED9E7450-3DD6-60D5-CC99-7B4F52F3D77D}"/>
              </a:ext>
            </a:extLst>
          </p:cNvPr>
          <p:cNvSpPr/>
          <p:nvPr/>
        </p:nvSpPr>
        <p:spPr>
          <a:xfrm>
            <a:off x="1079104" y="8887916"/>
            <a:ext cx="6336704" cy="8082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191F8D1-0F57-88D7-1EB2-A3C0103D597C}"/>
              </a:ext>
            </a:extLst>
          </p:cNvPr>
          <p:cNvSpPr/>
          <p:nvPr/>
        </p:nvSpPr>
        <p:spPr>
          <a:xfrm>
            <a:off x="-1016" y="0"/>
            <a:ext cx="8669865" cy="10287000"/>
          </a:xfrm>
          <a:prstGeom prst="rect">
            <a:avLst/>
          </a:prstGeom>
          <a:solidFill>
            <a:schemeClr val="accent4">
              <a:lumMod val="40000"/>
              <a:lumOff val="6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4CDFD41-E7CE-E789-C58D-7A625EB1CF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860" y="675119"/>
            <a:ext cx="6646972" cy="9093057"/>
          </a:xfrm>
          <a:prstGeom prst="rect">
            <a:avLst/>
          </a:prstGeom>
        </p:spPr>
      </p:pic>
      <p:pic>
        <p:nvPicPr>
          <p:cNvPr id="13" name="Image 12">
            <a:extLst>
              <a:ext uri="{FF2B5EF4-FFF2-40B4-BE49-F238E27FC236}">
                <a16:creationId xmlns:a16="http://schemas.microsoft.com/office/drawing/2014/main" id="{E0AC8571-079F-B9EA-6393-80C4CC82402A}"/>
              </a:ext>
            </a:extLst>
          </p:cNvPr>
          <p:cNvPicPr>
            <a:picLocks noChangeAspect="1"/>
          </p:cNvPicPr>
          <p:nvPr/>
        </p:nvPicPr>
        <p:blipFill rotWithShape="1">
          <a:blip r:embed="rId3"/>
          <a:srcRect r="598"/>
          <a:stretch/>
        </p:blipFill>
        <p:spPr>
          <a:xfrm>
            <a:off x="984859" y="2839244"/>
            <a:ext cx="6646972" cy="6264696"/>
          </a:xfrm>
          <a:prstGeom prst="rect">
            <a:avLst/>
          </a:prstGeom>
        </p:spPr>
      </p:pic>
      <p:sp>
        <p:nvSpPr>
          <p:cNvPr id="4" name="Rectangle 3">
            <a:extLst>
              <a:ext uri="{FF2B5EF4-FFF2-40B4-BE49-F238E27FC236}">
                <a16:creationId xmlns:a16="http://schemas.microsoft.com/office/drawing/2014/main" id="{F23F000F-C7C7-3890-9535-1AAF25101BED}"/>
              </a:ext>
            </a:extLst>
          </p:cNvPr>
          <p:cNvSpPr/>
          <p:nvPr/>
        </p:nvSpPr>
        <p:spPr>
          <a:xfrm>
            <a:off x="16525635" y="5143500"/>
            <a:ext cx="1152128" cy="51640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1" name="Image 20">
            <a:extLst>
              <a:ext uri="{FF2B5EF4-FFF2-40B4-BE49-F238E27FC236}">
                <a16:creationId xmlns:a16="http://schemas.microsoft.com/office/drawing/2014/main" id="{09BE06B5-A6A4-03B9-FDCE-96F919F30A04}"/>
              </a:ext>
            </a:extLst>
          </p:cNvPr>
          <p:cNvPicPr>
            <a:picLocks noChangeAspect="1"/>
          </p:cNvPicPr>
          <p:nvPr/>
        </p:nvPicPr>
        <p:blipFill>
          <a:blip r:embed="rId4"/>
          <a:stretch>
            <a:fillRect/>
          </a:stretch>
        </p:blipFill>
        <p:spPr>
          <a:xfrm>
            <a:off x="10062054" y="5456797"/>
            <a:ext cx="7153464" cy="2400363"/>
          </a:xfrm>
          <a:prstGeom prst="rect">
            <a:avLst/>
          </a:prstGeom>
        </p:spPr>
      </p:pic>
      <p:sp>
        <p:nvSpPr>
          <p:cNvPr id="23" name="ZoneTexte 22">
            <a:extLst>
              <a:ext uri="{FF2B5EF4-FFF2-40B4-BE49-F238E27FC236}">
                <a16:creationId xmlns:a16="http://schemas.microsoft.com/office/drawing/2014/main" id="{E34AFA0A-EEFE-DEA0-3038-67949628810B}"/>
              </a:ext>
            </a:extLst>
          </p:cNvPr>
          <p:cNvSpPr txBox="1"/>
          <p:nvPr/>
        </p:nvSpPr>
        <p:spPr>
          <a:xfrm>
            <a:off x="10062054" y="8462511"/>
            <a:ext cx="7153464" cy="850810"/>
          </a:xfrm>
          <a:prstGeom prst="rect">
            <a:avLst/>
          </a:prstGeom>
          <a:noFill/>
        </p:spPr>
        <p:txBody>
          <a:bodyPr wrap="square">
            <a:spAutoFit/>
          </a:bodyPr>
          <a:lstStyle/>
          <a:p>
            <a:pPr marL="0" marR="0" lvl="0" indent="0" algn="ctr" defTabSz="914400" rtl="0" eaLnBrk="1" fontAlgn="auto" latinLnBrk="0" hangingPunct="1">
              <a:lnSpc>
                <a:spcPts val="3013"/>
              </a:lnSpc>
              <a:spcBef>
                <a:spcPts val="0"/>
              </a:spcBef>
              <a:spcAft>
                <a:spcPts val="0"/>
              </a:spcAft>
              <a:buClrTx/>
              <a:buSzTx/>
              <a:buFontTx/>
              <a:buNone/>
              <a:tabLst/>
              <a:defRPr/>
            </a:pPr>
            <a:r>
              <a:rPr kumimoji="0" lang="fr-FR" sz="2000" i="0" u="none" strike="noStrike" kern="1200" cap="none" spc="0" normalizeH="0" baseline="0" noProof="0" dirty="0">
                <a:ln>
                  <a:noFill/>
                </a:ln>
                <a:solidFill>
                  <a:srgbClr val="2FBBB8"/>
                </a:solidFill>
                <a:effectLst/>
                <a:uLnTx/>
                <a:uFillTx/>
                <a:ea typeface="+mn-ea"/>
                <a:cs typeface="+mn-cs"/>
              </a:rPr>
              <a:t>Votre CDG peut proposer un autre type de document vierge pour renseigner vos LDG. </a:t>
            </a:r>
          </a:p>
        </p:txBody>
      </p:sp>
    </p:spTree>
    <p:extLst>
      <p:ext uri="{BB962C8B-B14F-4D97-AF65-F5344CB8AC3E}">
        <p14:creationId xmlns:p14="http://schemas.microsoft.com/office/powerpoint/2010/main" val="3881830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8">
            <a:extLst>
              <a:ext uri="{FF2B5EF4-FFF2-40B4-BE49-F238E27FC236}">
                <a16:creationId xmlns:a16="http://schemas.microsoft.com/office/drawing/2014/main" id="{AEEC592D-BA0D-4478-A0CE-249186BCCCAC}"/>
              </a:ext>
            </a:extLst>
          </p:cNvPr>
          <p:cNvSpPr txBox="1"/>
          <p:nvPr/>
        </p:nvSpPr>
        <p:spPr>
          <a:xfrm>
            <a:off x="488720" y="318964"/>
            <a:ext cx="9447368" cy="605550"/>
          </a:xfrm>
          <a:prstGeom prst="rect">
            <a:avLst/>
          </a:prstGeom>
        </p:spPr>
        <p:txBody>
          <a:bodyPr wrap="square" lIns="0" tIns="0" rIns="0" bIns="0" rtlCol="0" anchor="t">
            <a:spAutoFit/>
          </a:bodyPr>
          <a:lstStyle/>
          <a:p>
            <a:pPr>
              <a:lnSpc>
                <a:spcPts val="4861"/>
              </a:lnSpc>
            </a:pPr>
            <a:r>
              <a:rPr lang="en-US" sz="3700" dirty="0" err="1">
                <a:solidFill>
                  <a:srgbClr val="FFFFFF"/>
                </a:solidFill>
                <a:latin typeface="Poppins ExtraBold"/>
              </a:rPr>
              <a:t>Outil</a:t>
            </a:r>
            <a:endParaRPr lang="en-US" sz="3739" dirty="0" err="1">
              <a:solidFill>
                <a:srgbClr val="FFFFFF"/>
              </a:solidFill>
              <a:latin typeface="Poppins ExtraBold"/>
            </a:endParaRPr>
          </a:p>
        </p:txBody>
      </p:sp>
      <p:sp>
        <p:nvSpPr>
          <p:cNvPr id="12" name="TextBox 11">
            <a:extLst>
              <a:ext uri="{FF2B5EF4-FFF2-40B4-BE49-F238E27FC236}">
                <a16:creationId xmlns:a16="http://schemas.microsoft.com/office/drawing/2014/main" id="{EEEA10CD-5A64-AC48-2346-0396B2D6D96A}"/>
              </a:ext>
            </a:extLst>
          </p:cNvPr>
          <p:cNvSpPr txBox="1"/>
          <p:nvPr/>
        </p:nvSpPr>
        <p:spPr>
          <a:xfrm>
            <a:off x="1020349" y="2691495"/>
            <a:ext cx="16777864" cy="738664"/>
          </a:xfrm>
          <a:prstGeom prst="rect">
            <a:avLst/>
          </a:prstGeom>
        </p:spPr>
        <p:txBody>
          <a:bodyPr wrap="square" lIns="0" tIns="0" rIns="0" bIns="0" rtlCol="0" anchor="t">
            <a:spAutoFit/>
          </a:bodyPr>
          <a:lstStyle/>
          <a:p>
            <a:r>
              <a:rPr lang="fr-FR" sz="2400" dirty="0">
                <a:latin typeface="Aptos"/>
                <a:cs typeface="Poppins ExtraBold"/>
              </a:rPr>
              <a:t>Des guides et des vidéos, élaborés par les Centres Interdépartementaux de Gestion (CIG) et les Centres de Gestion (CDG), sont à votre disposition</a:t>
            </a:r>
            <a:endParaRPr lang="en-US" sz="2400" dirty="0">
              <a:latin typeface="Aptos"/>
              <a:cs typeface="Poppins ExtraBold" panose="00000900000000000000" pitchFamily="2" charset="0"/>
            </a:endParaRPr>
          </a:p>
        </p:txBody>
      </p:sp>
      <p:sp>
        <p:nvSpPr>
          <p:cNvPr id="16" name="ZoneTexte 15">
            <a:extLst>
              <a:ext uri="{FF2B5EF4-FFF2-40B4-BE49-F238E27FC236}">
                <a16:creationId xmlns:a16="http://schemas.microsoft.com/office/drawing/2014/main" id="{318327DC-2482-CAA8-14AD-FAD64989AFC2}"/>
              </a:ext>
            </a:extLst>
          </p:cNvPr>
          <p:cNvSpPr txBox="1"/>
          <p:nvPr/>
        </p:nvSpPr>
        <p:spPr>
          <a:xfrm>
            <a:off x="2685568" y="8648468"/>
            <a:ext cx="4968552" cy="369332"/>
          </a:xfrm>
          <a:prstGeom prst="rect">
            <a:avLst/>
          </a:prstGeom>
          <a:noFill/>
        </p:spPr>
        <p:txBody>
          <a:bodyPr wrap="square" lIns="91440" tIns="45720" rIns="91440" bIns="45720" anchor="t">
            <a:spAutoFit/>
          </a:bodyPr>
          <a:lstStyle/>
          <a:p>
            <a:r>
              <a:rPr lang="fr-FR" dirty="0">
                <a:solidFill>
                  <a:srgbClr val="000000"/>
                </a:solidFill>
              </a:rPr>
              <a:t>https://donnees-sociales.fr/mode-demploi-2-2/</a:t>
            </a:r>
          </a:p>
        </p:txBody>
      </p:sp>
      <p:pic>
        <p:nvPicPr>
          <p:cNvPr id="3" name="Picture 6">
            <a:extLst>
              <a:ext uri="{FF2B5EF4-FFF2-40B4-BE49-F238E27FC236}">
                <a16:creationId xmlns:a16="http://schemas.microsoft.com/office/drawing/2014/main" id="{F7ED7FA3-59D5-4E0C-7318-3CBAF67FF0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 t="21264" r="6608" b="71845"/>
          <a:stretch>
            <a:fillRect/>
          </a:stretch>
        </p:blipFill>
        <p:spPr>
          <a:xfrm>
            <a:off x="1028700" y="1453866"/>
            <a:ext cx="6080733" cy="449388"/>
          </a:xfrm>
          <a:prstGeom prst="rect">
            <a:avLst/>
          </a:prstGeom>
        </p:spPr>
      </p:pic>
      <p:sp>
        <p:nvSpPr>
          <p:cNvPr id="7" name="TextBox 5">
            <a:extLst>
              <a:ext uri="{FF2B5EF4-FFF2-40B4-BE49-F238E27FC236}">
                <a16:creationId xmlns:a16="http://schemas.microsoft.com/office/drawing/2014/main" id="{B62C2E42-1BE3-2B5D-1668-53F7552A8671}"/>
              </a:ext>
            </a:extLst>
          </p:cNvPr>
          <p:cNvSpPr txBox="1"/>
          <p:nvPr/>
        </p:nvSpPr>
        <p:spPr>
          <a:xfrm>
            <a:off x="1033602" y="701886"/>
            <a:ext cx="16751358" cy="756617"/>
          </a:xfrm>
          <a:prstGeom prst="rect">
            <a:avLst/>
          </a:prstGeom>
        </p:spPr>
        <p:txBody>
          <a:bodyPr wrap="square" lIns="0" tIns="0" rIns="0" bIns="0" rtlCol="0" anchor="t">
            <a:spAutoFit/>
          </a:bodyPr>
          <a:lstStyle/>
          <a:p>
            <a:pPr>
              <a:lnSpc>
                <a:spcPts val="5901"/>
              </a:lnSpc>
            </a:pPr>
            <a:r>
              <a:rPr lang="en-US" sz="4500" dirty="0">
                <a:solidFill>
                  <a:srgbClr val="4D5271"/>
                </a:solidFill>
                <a:latin typeface="Poppins ExtraBold"/>
              </a:rPr>
              <a:t>Les </a:t>
            </a:r>
            <a:r>
              <a:rPr lang="en-US" sz="4500" dirty="0" err="1">
                <a:solidFill>
                  <a:srgbClr val="4D5271"/>
                </a:solidFill>
                <a:latin typeface="Poppins ExtraBold"/>
              </a:rPr>
              <a:t>outils</a:t>
            </a:r>
            <a:endParaRPr lang="fr-FR" dirty="0" err="1"/>
          </a:p>
        </p:txBody>
      </p:sp>
      <p:pic>
        <p:nvPicPr>
          <p:cNvPr id="9" name="Image 8" descr="Une image contenant origami, conception&#10;&#10;Le contenu généré par l’IA peut être incorrect.">
            <a:extLst>
              <a:ext uri="{FF2B5EF4-FFF2-40B4-BE49-F238E27FC236}">
                <a16:creationId xmlns:a16="http://schemas.microsoft.com/office/drawing/2014/main" id="{CAB5A9B4-4A25-A56C-3FA1-D4808B519587}"/>
              </a:ext>
            </a:extLst>
          </p:cNvPr>
          <p:cNvPicPr>
            <a:picLocks noChangeAspect="1"/>
          </p:cNvPicPr>
          <p:nvPr/>
        </p:nvPicPr>
        <p:blipFill>
          <a:blip r:embed="rId4"/>
          <a:stretch>
            <a:fillRect/>
          </a:stretch>
        </p:blipFill>
        <p:spPr>
          <a:xfrm>
            <a:off x="10632706" y="5290044"/>
            <a:ext cx="2632880" cy="2615820"/>
          </a:xfrm>
          <a:prstGeom prst="rect">
            <a:avLst/>
          </a:prstGeom>
        </p:spPr>
      </p:pic>
      <p:sp>
        <p:nvSpPr>
          <p:cNvPr id="8" name="ZoneTexte 7">
            <a:extLst>
              <a:ext uri="{FF2B5EF4-FFF2-40B4-BE49-F238E27FC236}">
                <a16:creationId xmlns:a16="http://schemas.microsoft.com/office/drawing/2014/main" id="{47078FF8-39BE-7058-0128-77D24A937A8C}"/>
              </a:ext>
            </a:extLst>
          </p:cNvPr>
          <p:cNvSpPr txBox="1"/>
          <p:nvPr/>
        </p:nvSpPr>
        <p:spPr>
          <a:xfrm>
            <a:off x="12675358" y="6242187"/>
            <a:ext cx="427857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en-US" dirty="0"/>
            </a:br>
            <a:r>
              <a:rPr lang="fr-FR" sz="2700" b="1" dirty="0">
                <a:solidFill>
                  <a:schemeClr val="accent6">
                    <a:lumMod val="40000"/>
                    <a:lumOff val="60000"/>
                  </a:schemeClr>
                </a:solidFill>
                <a:highlight>
                  <a:srgbClr val="FFFFFF"/>
                </a:highlight>
                <a:latin typeface="Roboto"/>
                <a:ea typeface="Roboto"/>
                <a:cs typeface="Roboto"/>
                <a:hlinkClick r:id="rId5">
                  <a:extLst>
                    <a:ext uri="{A12FA001-AC4F-418D-AE19-62706E023703}">
                      <ahyp:hlinkClr xmlns:ahyp="http://schemas.microsoft.com/office/drawing/2018/hyperlinkcolor" val="tx"/>
                    </a:ext>
                  </a:extLst>
                </a:hlinkClick>
              </a:rPr>
              <a:t>Observatoire - CDG des Hauts de France</a:t>
            </a:r>
            <a:endParaRPr lang="fr-FR" dirty="0">
              <a:solidFill>
                <a:schemeClr val="accent6">
                  <a:lumMod val="40000"/>
                  <a:lumOff val="60000"/>
                </a:schemeClr>
              </a:solidFill>
              <a:latin typeface="Aptos" panose="02110004020202020204"/>
              <a:ea typeface="Roboto"/>
              <a:cs typeface="Roboto"/>
              <a:hlinkClick r:id="rId5">
                <a:extLst>
                  <a:ext uri="{A12FA001-AC4F-418D-AE19-62706E023703}">
                    <ahyp:hlinkClr xmlns:ahyp="http://schemas.microsoft.com/office/drawing/2018/hyperlinkcolor" val="tx"/>
                  </a:ext>
                </a:extLst>
              </a:hlinkClick>
            </a:endParaRPr>
          </a:p>
          <a:p>
            <a:endParaRPr lang="fr-FR" dirty="0"/>
          </a:p>
        </p:txBody>
      </p:sp>
      <p:sp>
        <p:nvSpPr>
          <p:cNvPr id="13" name="ZoneTexte 12">
            <a:extLst>
              <a:ext uri="{FF2B5EF4-FFF2-40B4-BE49-F238E27FC236}">
                <a16:creationId xmlns:a16="http://schemas.microsoft.com/office/drawing/2014/main" id="{40C0CD99-2C9E-AAFC-E434-3C74D9D6F3B3}"/>
              </a:ext>
            </a:extLst>
          </p:cNvPr>
          <p:cNvSpPr txBox="1"/>
          <p:nvPr/>
        </p:nvSpPr>
        <p:spPr>
          <a:xfrm>
            <a:off x="12663984" y="7418845"/>
            <a:ext cx="26442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0" i="0" dirty="0">
                <a:solidFill>
                  <a:srgbClr val="131313"/>
                </a:solidFill>
                <a:latin typeface="Roboto"/>
                <a:ea typeface="Roboto"/>
                <a:cs typeface="Roboto"/>
              </a:rPr>
              <a:t>@observatoire.cdg_hdf</a:t>
            </a:r>
            <a:endParaRPr lang="en-US" dirty="0"/>
          </a:p>
        </p:txBody>
      </p:sp>
      <p:sp>
        <p:nvSpPr>
          <p:cNvPr id="15" name="TextBox 11">
            <a:extLst>
              <a:ext uri="{FF2B5EF4-FFF2-40B4-BE49-F238E27FC236}">
                <a16:creationId xmlns:a16="http://schemas.microsoft.com/office/drawing/2014/main" id="{390C5AF5-3743-04F6-E894-C08FCDA9B8DB}"/>
              </a:ext>
            </a:extLst>
          </p:cNvPr>
          <p:cNvSpPr txBox="1"/>
          <p:nvPr/>
        </p:nvSpPr>
        <p:spPr>
          <a:xfrm>
            <a:off x="2677915" y="4133572"/>
            <a:ext cx="4563118" cy="586186"/>
          </a:xfrm>
          <a:prstGeom prst="rect">
            <a:avLst/>
          </a:prstGeom>
        </p:spPr>
        <p:txBody>
          <a:bodyPr wrap="square" lIns="0" tIns="0" rIns="0" bIns="0" rtlCol="0" anchor="t">
            <a:spAutoFit/>
          </a:bodyPr>
          <a:lstStyle/>
          <a:p>
            <a:pPr algn="ctr">
              <a:lnSpc>
                <a:spcPts val="4861"/>
              </a:lnSpc>
            </a:pPr>
            <a:r>
              <a:rPr lang="fr-FR" sz="3200" dirty="0">
                <a:solidFill>
                  <a:schemeClr val="accent3"/>
                </a:solidFill>
                <a:latin typeface="Poppins ExtraBold"/>
                <a:cs typeface="Poppins ExtraBold"/>
              </a:rPr>
              <a:t>Ressources</a:t>
            </a:r>
            <a:endParaRPr lang="fr-FR" sz="3200" dirty="0">
              <a:solidFill>
                <a:schemeClr val="accent3"/>
              </a:solidFill>
              <a:latin typeface="Poppins ExtraBold" panose="00000900000000000000" pitchFamily="2" charset="0"/>
              <a:cs typeface="Poppins ExtraBold" panose="00000900000000000000" pitchFamily="2" charset="0"/>
            </a:endParaRPr>
          </a:p>
        </p:txBody>
      </p:sp>
      <p:sp>
        <p:nvSpPr>
          <p:cNvPr id="17" name="TextBox 11">
            <a:extLst>
              <a:ext uri="{FF2B5EF4-FFF2-40B4-BE49-F238E27FC236}">
                <a16:creationId xmlns:a16="http://schemas.microsoft.com/office/drawing/2014/main" id="{4018C842-623B-4A33-4632-5BC3B9088975}"/>
              </a:ext>
            </a:extLst>
          </p:cNvPr>
          <p:cNvSpPr txBox="1"/>
          <p:nvPr/>
        </p:nvSpPr>
        <p:spPr>
          <a:xfrm>
            <a:off x="11529970" y="4280066"/>
            <a:ext cx="4563118" cy="586186"/>
          </a:xfrm>
          <a:prstGeom prst="rect">
            <a:avLst/>
          </a:prstGeom>
        </p:spPr>
        <p:txBody>
          <a:bodyPr wrap="square" lIns="0" tIns="0" rIns="0" bIns="0" rtlCol="0" anchor="t">
            <a:spAutoFit/>
          </a:bodyPr>
          <a:lstStyle/>
          <a:p>
            <a:pPr algn="ctr">
              <a:lnSpc>
                <a:spcPts val="4861"/>
              </a:lnSpc>
            </a:pPr>
            <a:r>
              <a:rPr lang="fr-FR" sz="3200" dirty="0">
                <a:solidFill>
                  <a:schemeClr val="accent3"/>
                </a:solidFill>
                <a:latin typeface="Poppins ExtraBold"/>
                <a:cs typeface="Poppins ExtraBold"/>
              </a:rPr>
              <a:t>Capsules vidéo</a:t>
            </a:r>
            <a:endParaRPr lang="fr-FR" sz="3200" dirty="0">
              <a:solidFill>
                <a:schemeClr val="accent3"/>
              </a:solidFill>
              <a:latin typeface="Poppins ExtraBold" panose="00000900000000000000" pitchFamily="2" charset="0"/>
              <a:cs typeface="Poppins ExtraBold" panose="00000900000000000000" pitchFamily="2" charset="0"/>
            </a:endParaRPr>
          </a:p>
        </p:txBody>
      </p:sp>
      <p:pic>
        <p:nvPicPr>
          <p:cNvPr id="18" name="Image 17" descr="Une image contenant texte, capture d’écran, Police&#10;&#10;Le contenu généré par l’IA peut être incorrect.">
            <a:extLst>
              <a:ext uri="{FF2B5EF4-FFF2-40B4-BE49-F238E27FC236}">
                <a16:creationId xmlns:a16="http://schemas.microsoft.com/office/drawing/2014/main" id="{ABD3BB80-7A62-26DC-25D9-15DD3B8535A9}"/>
              </a:ext>
            </a:extLst>
          </p:cNvPr>
          <p:cNvPicPr>
            <a:picLocks noChangeAspect="1"/>
          </p:cNvPicPr>
          <p:nvPr/>
        </p:nvPicPr>
        <p:blipFill>
          <a:blip r:embed="rId6"/>
          <a:stretch>
            <a:fillRect/>
          </a:stretch>
        </p:blipFill>
        <p:spPr>
          <a:xfrm>
            <a:off x="194738" y="4858580"/>
            <a:ext cx="9933153" cy="3782847"/>
          </a:xfrm>
          <a:prstGeom prst="rect">
            <a:avLst/>
          </a:prstGeom>
        </p:spPr>
      </p:pic>
    </p:spTree>
    <p:extLst>
      <p:ext uri="{BB962C8B-B14F-4D97-AF65-F5344CB8AC3E}">
        <p14:creationId xmlns:p14="http://schemas.microsoft.com/office/powerpoint/2010/main" val="1005911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F7ED7FA3-59D5-4E0C-7318-3CBAF67FF0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 t="21264" r="6608" b="71845"/>
          <a:stretch>
            <a:fillRect/>
          </a:stretch>
        </p:blipFill>
        <p:spPr>
          <a:xfrm>
            <a:off x="1028700" y="1453866"/>
            <a:ext cx="6080733" cy="449388"/>
          </a:xfrm>
          <a:prstGeom prst="rect">
            <a:avLst/>
          </a:prstGeom>
        </p:spPr>
      </p:pic>
      <p:sp>
        <p:nvSpPr>
          <p:cNvPr id="7" name="TextBox 5">
            <a:extLst>
              <a:ext uri="{FF2B5EF4-FFF2-40B4-BE49-F238E27FC236}">
                <a16:creationId xmlns:a16="http://schemas.microsoft.com/office/drawing/2014/main" id="{B62C2E42-1BE3-2B5D-1668-53F7552A8671}"/>
              </a:ext>
            </a:extLst>
          </p:cNvPr>
          <p:cNvSpPr txBox="1"/>
          <p:nvPr/>
        </p:nvSpPr>
        <p:spPr>
          <a:xfrm>
            <a:off x="1033602" y="701886"/>
            <a:ext cx="16751358" cy="756617"/>
          </a:xfrm>
          <a:prstGeom prst="rect">
            <a:avLst/>
          </a:prstGeom>
        </p:spPr>
        <p:txBody>
          <a:bodyPr wrap="square" lIns="0" tIns="0" rIns="0" bIns="0" rtlCol="0" anchor="t">
            <a:spAutoFit/>
          </a:bodyPr>
          <a:lstStyle/>
          <a:p>
            <a:pPr>
              <a:lnSpc>
                <a:spcPts val="5901"/>
              </a:lnSpc>
            </a:pPr>
            <a:r>
              <a:rPr lang="en-US" sz="4500" dirty="0">
                <a:solidFill>
                  <a:srgbClr val="4D5271"/>
                </a:solidFill>
                <a:latin typeface="Poppins ExtraBold"/>
              </a:rPr>
              <a:t>Conclusion</a:t>
            </a:r>
            <a:endParaRPr lang="fr-FR" dirty="0" err="1"/>
          </a:p>
        </p:txBody>
      </p:sp>
      <p:cxnSp>
        <p:nvCxnSpPr>
          <p:cNvPr id="4" name="Connecteur droit avec flèche 3">
            <a:extLst>
              <a:ext uri="{FF2B5EF4-FFF2-40B4-BE49-F238E27FC236}">
                <a16:creationId xmlns:a16="http://schemas.microsoft.com/office/drawing/2014/main" id="{8E9B9748-4B60-E9F9-1370-E6D2C299803D}"/>
              </a:ext>
            </a:extLst>
          </p:cNvPr>
          <p:cNvCxnSpPr>
            <a:cxnSpLocks/>
          </p:cNvCxnSpPr>
          <p:nvPr/>
        </p:nvCxnSpPr>
        <p:spPr>
          <a:xfrm>
            <a:off x="1079104" y="3239934"/>
            <a:ext cx="733672" cy="0"/>
          </a:xfrm>
          <a:prstGeom prst="straightConnector1">
            <a:avLst/>
          </a:prstGeom>
          <a:ln w="76200">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5" name="ZoneTexte 4">
            <a:extLst>
              <a:ext uri="{FF2B5EF4-FFF2-40B4-BE49-F238E27FC236}">
                <a16:creationId xmlns:a16="http://schemas.microsoft.com/office/drawing/2014/main" id="{3C6055B6-1D6B-C70C-794E-CA7583B16562}"/>
              </a:ext>
            </a:extLst>
          </p:cNvPr>
          <p:cNvSpPr txBox="1"/>
          <p:nvPr/>
        </p:nvSpPr>
        <p:spPr>
          <a:xfrm>
            <a:off x="2015208" y="3055268"/>
            <a:ext cx="14712682" cy="3416320"/>
          </a:xfrm>
          <a:prstGeom prst="rect">
            <a:avLst/>
          </a:prstGeom>
          <a:noFill/>
        </p:spPr>
        <p:txBody>
          <a:bodyPr wrap="none" rtlCol="0">
            <a:spAutoFit/>
          </a:bodyPr>
          <a:lstStyle/>
          <a:p>
            <a:r>
              <a:rPr lang="fr-FR" sz="2400" b="1" dirty="0"/>
              <a:t>Avez-vous des questions ? </a:t>
            </a:r>
          </a:p>
          <a:p>
            <a:endParaRPr lang="fr-FR" sz="2400" dirty="0"/>
          </a:p>
          <a:p>
            <a:r>
              <a:rPr lang="fr-FR" sz="2400" b="1" dirty="0"/>
              <a:t>Quizz RSU</a:t>
            </a:r>
          </a:p>
          <a:p>
            <a:r>
              <a:rPr lang="fr-FR" sz="2400" dirty="0"/>
              <a:t>Testons ensemble ce que vous avez retenu</a:t>
            </a:r>
          </a:p>
          <a:p>
            <a:endParaRPr lang="fr-FR" sz="2400" dirty="0"/>
          </a:p>
          <a:p>
            <a:r>
              <a:rPr lang="fr-FR" sz="2400" b="1" dirty="0"/>
              <a:t>Suite du webinaire</a:t>
            </a:r>
          </a:p>
          <a:p>
            <a:pPr marL="0" marR="0" lvl="0" indent="0" algn="l" defTabSz="914400" rtl="0" eaLnBrk="0" fontAlgn="base" latinLnBrk="0" hangingPunct="0">
              <a:lnSpc>
                <a:spcPct val="100000"/>
              </a:lnSpc>
              <a:spcBef>
                <a:spcPct val="0"/>
              </a:spcBef>
              <a:spcAft>
                <a:spcPct val="0"/>
              </a:spcAft>
              <a:buClrTx/>
              <a:buSzTx/>
              <a:tabLst/>
            </a:pPr>
            <a:r>
              <a:rPr kumimoji="0" lang="fr-FR" altLang="fr-FR" sz="2400" b="0" i="0" u="none" strike="noStrike" cap="none" normalizeH="0" baseline="0" dirty="0">
                <a:ln>
                  <a:noFill/>
                </a:ln>
                <a:solidFill>
                  <a:schemeClr val="tx1"/>
                </a:solidFill>
                <a:effectLst/>
              </a:rPr>
              <a:t>Le support de présentation vous sera transmis d’ici la fin de journée </a:t>
            </a:r>
          </a:p>
          <a:p>
            <a:pPr marL="0" marR="0" lvl="0" indent="0" algn="l" defTabSz="914400" rtl="0" eaLnBrk="0" fontAlgn="base" latinLnBrk="0" hangingPunct="0">
              <a:lnSpc>
                <a:spcPct val="100000"/>
              </a:lnSpc>
              <a:spcBef>
                <a:spcPct val="0"/>
              </a:spcBef>
              <a:spcAft>
                <a:spcPct val="0"/>
              </a:spcAft>
              <a:buClrTx/>
              <a:buSzTx/>
              <a:tabLst/>
            </a:pPr>
            <a:r>
              <a:rPr kumimoji="0" lang="fr-FR" altLang="fr-FR" sz="2400" b="0" i="0" u="none" strike="noStrike" cap="none" normalizeH="0" baseline="0" dirty="0">
                <a:ln>
                  <a:noFill/>
                </a:ln>
                <a:solidFill>
                  <a:schemeClr val="tx1"/>
                </a:solidFill>
                <a:effectLst/>
              </a:rPr>
              <a:t>Une FAQ reprenant les principales questions du webinaire vous sera adressée dans les prochaines semaines </a:t>
            </a:r>
          </a:p>
          <a:p>
            <a:endParaRPr lang="fr-FR" sz="2400" dirty="0"/>
          </a:p>
        </p:txBody>
      </p:sp>
      <p:cxnSp>
        <p:nvCxnSpPr>
          <p:cNvPr id="6" name="Connecteur droit avec flèche 5">
            <a:extLst>
              <a:ext uri="{FF2B5EF4-FFF2-40B4-BE49-F238E27FC236}">
                <a16:creationId xmlns:a16="http://schemas.microsoft.com/office/drawing/2014/main" id="{6661E5B8-A3D9-82AD-6C23-A801C6784309}"/>
              </a:ext>
            </a:extLst>
          </p:cNvPr>
          <p:cNvCxnSpPr>
            <a:cxnSpLocks/>
          </p:cNvCxnSpPr>
          <p:nvPr/>
        </p:nvCxnSpPr>
        <p:spPr>
          <a:xfrm>
            <a:off x="1065512" y="4063380"/>
            <a:ext cx="733672" cy="0"/>
          </a:xfrm>
          <a:prstGeom prst="straightConnector1">
            <a:avLst/>
          </a:prstGeom>
          <a:ln w="76200">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necteur droit avec flèche 19">
            <a:extLst>
              <a:ext uri="{FF2B5EF4-FFF2-40B4-BE49-F238E27FC236}">
                <a16:creationId xmlns:a16="http://schemas.microsoft.com/office/drawing/2014/main" id="{EA21053A-F577-0C59-45FF-82378CECE0F5}"/>
              </a:ext>
            </a:extLst>
          </p:cNvPr>
          <p:cNvCxnSpPr>
            <a:cxnSpLocks/>
          </p:cNvCxnSpPr>
          <p:nvPr/>
        </p:nvCxnSpPr>
        <p:spPr>
          <a:xfrm>
            <a:off x="1079104" y="5143500"/>
            <a:ext cx="733672" cy="0"/>
          </a:xfrm>
          <a:prstGeom prst="straightConnector1">
            <a:avLst/>
          </a:prstGeom>
          <a:ln w="76200">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24955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8196" y="0"/>
            <a:ext cx="7624984" cy="10287000"/>
          </a:xfrm>
          <a:prstGeom prst="rect">
            <a:avLst/>
          </a:prstGeom>
          <a:solidFill>
            <a:srgbClr val="ABDECC"/>
          </a:solidFill>
        </p:spPr>
        <p:txBody>
          <a:bodyPr/>
          <a:lstStyle/>
          <a:p>
            <a:endParaRPr lang="fr-FR"/>
          </a:p>
        </p:txBody>
      </p:sp>
      <p:grpSp>
        <p:nvGrpSpPr>
          <p:cNvPr id="5" name="Group 5"/>
          <p:cNvGrpSpPr>
            <a:grpSpLocks noChangeAspect="1"/>
          </p:cNvGrpSpPr>
          <p:nvPr/>
        </p:nvGrpSpPr>
        <p:grpSpPr>
          <a:xfrm>
            <a:off x="1976715" y="784612"/>
            <a:ext cx="3473801" cy="6871829"/>
            <a:chOff x="0" y="0"/>
            <a:chExt cx="2620010" cy="5182870"/>
          </a:xfrm>
        </p:grpSpPr>
        <p:sp>
          <p:nvSpPr>
            <p:cNvPr id="6" name="Freeform 6"/>
            <p:cNvSpPr/>
            <p:nvPr/>
          </p:nvSpPr>
          <p:spPr>
            <a:xfrm>
              <a:off x="53340" y="25400"/>
              <a:ext cx="2513330" cy="5132070"/>
            </a:xfrm>
            <a:custGeom>
              <a:avLst/>
              <a:gdLst/>
              <a:ahLst/>
              <a:cxnLst/>
              <a:rect l="l" t="t" r="r" b="b"/>
              <a:pathLst>
                <a:path w="2513330" h="513207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txBody>
            <a:bodyPr/>
            <a:lstStyle/>
            <a:p>
              <a:endParaRPr lang="fr-FR"/>
            </a:p>
          </p:txBody>
        </p:sp>
        <p:sp>
          <p:nvSpPr>
            <p:cNvPr id="7" name="Freeform 7"/>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2"/>
              <a:stretch>
                <a:fillRect l="-212030" r="-73219"/>
              </a:stretch>
            </a:blipFill>
          </p:spPr>
          <p:txBody>
            <a:bodyPr/>
            <a:lstStyle/>
            <a:p>
              <a:endParaRPr lang="fr-FR"/>
            </a:p>
          </p:txBody>
        </p:sp>
        <p:sp>
          <p:nvSpPr>
            <p:cNvPr id="8" name="Freeform 8"/>
            <p:cNvSpPr/>
            <p:nvPr/>
          </p:nvSpPr>
          <p:spPr>
            <a:xfrm>
              <a:off x="1121410" y="198120"/>
              <a:ext cx="347980" cy="43180"/>
            </a:xfrm>
            <a:custGeom>
              <a:avLst/>
              <a:gdLst/>
              <a:ahLst/>
              <a:cxnLst/>
              <a:rect l="l" t="t" r="r" b="b"/>
              <a:pathLst>
                <a:path w="347980" h="431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p:spPr>
          <p:txBody>
            <a:bodyPr/>
            <a:lstStyle/>
            <a:p>
              <a:endParaRPr lang="fr-FR"/>
            </a:p>
          </p:txBody>
        </p:sp>
        <p:sp>
          <p:nvSpPr>
            <p:cNvPr id="9" name="Freeform 9"/>
            <p:cNvSpPr/>
            <p:nvPr/>
          </p:nvSpPr>
          <p:spPr>
            <a:xfrm>
              <a:off x="1578312" y="187909"/>
              <a:ext cx="66636" cy="63602"/>
            </a:xfrm>
            <a:custGeom>
              <a:avLst/>
              <a:gdLst/>
              <a:ahLst/>
              <a:cxnLst/>
              <a:rect l="l" t="t" r="r" b="b"/>
              <a:pathLst>
                <a:path w="66636" h="63602">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555555"/>
            </a:solidFill>
          </p:spPr>
          <p:txBody>
            <a:bodyPr/>
            <a:lstStyle/>
            <a:p>
              <a:endParaRPr lang="fr-FR"/>
            </a:p>
          </p:txBody>
        </p:sp>
        <p:sp>
          <p:nvSpPr>
            <p:cNvPr id="10" name="Freeform 10"/>
            <p:cNvSpPr/>
            <p:nvPr/>
          </p:nvSpPr>
          <p:spPr>
            <a:xfrm>
              <a:off x="0" y="685800"/>
              <a:ext cx="27940" cy="213360"/>
            </a:xfrm>
            <a:custGeom>
              <a:avLst/>
              <a:gdLst/>
              <a:ahLst/>
              <a:cxnLst/>
              <a:rect l="l" t="t" r="r" b="b"/>
              <a:pathLst>
                <a:path w="27940" h="21336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E2E2E"/>
            </a:solidFill>
          </p:spPr>
          <p:txBody>
            <a:bodyPr/>
            <a:lstStyle/>
            <a:p>
              <a:endParaRPr lang="fr-FR"/>
            </a:p>
          </p:txBody>
        </p:sp>
        <p:sp>
          <p:nvSpPr>
            <p:cNvPr id="11" name="Freeform 11"/>
            <p:cNvSpPr/>
            <p:nvPr/>
          </p:nvSpPr>
          <p:spPr>
            <a:xfrm>
              <a:off x="0" y="1057910"/>
              <a:ext cx="27940" cy="384810"/>
            </a:xfrm>
            <a:custGeom>
              <a:avLst/>
              <a:gdLst/>
              <a:ahLst/>
              <a:cxnLst/>
              <a:rect l="l" t="t" r="r" b="b"/>
              <a:pathLst>
                <a:path w="27940" h="38481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E2E2E"/>
            </a:solidFill>
          </p:spPr>
          <p:txBody>
            <a:bodyPr/>
            <a:lstStyle/>
            <a:p>
              <a:endParaRPr lang="fr-FR"/>
            </a:p>
          </p:txBody>
        </p:sp>
        <p:sp>
          <p:nvSpPr>
            <p:cNvPr id="12" name="Freeform 12"/>
            <p:cNvSpPr/>
            <p:nvPr/>
          </p:nvSpPr>
          <p:spPr>
            <a:xfrm>
              <a:off x="0" y="1526540"/>
              <a:ext cx="27940" cy="386080"/>
            </a:xfrm>
            <a:custGeom>
              <a:avLst/>
              <a:gdLst/>
              <a:ahLst/>
              <a:cxnLst/>
              <a:rect l="l" t="t" r="r" b="b"/>
              <a:pathLst>
                <a:path w="27940" h="38608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E2E2E"/>
            </a:solidFill>
          </p:spPr>
          <p:txBody>
            <a:bodyPr/>
            <a:lstStyle/>
            <a:p>
              <a:endParaRPr lang="fr-FR"/>
            </a:p>
          </p:txBody>
        </p:sp>
        <p:sp>
          <p:nvSpPr>
            <p:cNvPr id="13" name="Freeform 13"/>
            <p:cNvSpPr/>
            <p:nvPr/>
          </p:nvSpPr>
          <p:spPr>
            <a:xfrm>
              <a:off x="2592070" y="1184910"/>
              <a:ext cx="27940" cy="618490"/>
            </a:xfrm>
            <a:custGeom>
              <a:avLst/>
              <a:gdLst/>
              <a:ahLst/>
              <a:cxnLst/>
              <a:rect l="l" t="t" r="r" b="b"/>
              <a:pathLst>
                <a:path w="27940" h="61849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E2E2E"/>
            </a:solidFill>
          </p:spPr>
          <p:txBody>
            <a:bodyPr/>
            <a:lstStyle/>
            <a:p>
              <a:endParaRPr lang="fr-FR"/>
            </a:p>
          </p:txBody>
        </p:sp>
        <p:sp>
          <p:nvSpPr>
            <p:cNvPr id="14" name="Freeform 14"/>
            <p:cNvSpPr/>
            <p:nvPr/>
          </p:nvSpPr>
          <p:spPr>
            <a:xfrm>
              <a:off x="27940" y="0"/>
              <a:ext cx="2564130" cy="5182870"/>
            </a:xfrm>
            <a:custGeom>
              <a:avLst/>
              <a:gdLst/>
              <a:ahLst/>
              <a:cxnLst/>
              <a:rect l="l" t="t" r="r" b="b"/>
              <a:pathLst>
                <a:path w="2564130" h="518287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p:spPr>
          <p:txBody>
            <a:bodyPr/>
            <a:lstStyle/>
            <a:p>
              <a:endParaRPr lang="fr-FR"/>
            </a:p>
          </p:txBody>
        </p:sp>
      </p:grpSp>
      <p:sp>
        <p:nvSpPr>
          <p:cNvPr id="15" name="AutoShape 15"/>
          <p:cNvSpPr/>
          <p:nvPr/>
        </p:nvSpPr>
        <p:spPr>
          <a:xfrm>
            <a:off x="8994133" y="2000253"/>
            <a:ext cx="5708351" cy="32149"/>
          </a:xfrm>
          <a:prstGeom prst="rect">
            <a:avLst/>
          </a:prstGeom>
          <a:solidFill>
            <a:srgbClr val="4D5271"/>
          </a:solidFill>
        </p:spPr>
        <p:txBody>
          <a:bodyPr/>
          <a:lstStyle/>
          <a:p>
            <a:endParaRPr lang="fr-FR"/>
          </a:p>
        </p:txBody>
      </p:sp>
      <p:pic>
        <p:nvPicPr>
          <p:cNvPr id="16" name="Picture 16">
            <a:hlinkClick r:id="rId3"/>
          </p:cNvPr>
          <p:cNvPicPr>
            <a:picLocks noChangeAspect="1"/>
          </p:cNvPicPr>
          <p:nvPr/>
        </p:nvPicPr>
        <p:blipFill>
          <a:blip r:embed="rId4"/>
          <a:srcRect/>
          <a:stretch>
            <a:fillRect/>
          </a:stretch>
        </p:blipFill>
        <p:spPr>
          <a:xfrm>
            <a:off x="9030511" y="4871951"/>
            <a:ext cx="1517127" cy="1026509"/>
          </a:xfrm>
          <a:prstGeom prst="rect">
            <a:avLst/>
          </a:prstGeom>
        </p:spPr>
      </p:pic>
      <p:pic>
        <p:nvPicPr>
          <p:cNvPr id="17" name="Picture 17">
            <a:hlinkClick r:id="rId5"/>
          </p:cNvPr>
          <p:cNvPicPr>
            <a:picLocks noChangeAspect="1"/>
          </p:cNvPicPr>
          <p:nvPr/>
        </p:nvPicPr>
        <p:blipFill>
          <a:blip r:embed="rId6"/>
          <a:srcRect/>
          <a:stretch>
            <a:fillRect/>
          </a:stretch>
        </p:blipFill>
        <p:spPr>
          <a:xfrm>
            <a:off x="8986290" y="7420523"/>
            <a:ext cx="1500864" cy="1091653"/>
          </a:xfrm>
          <a:prstGeom prst="rect">
            <a:avLst/>
          </a:prstGeom>
        </p:spPr>
      </p:pic>
      <p:grpSp>
        <p:nvGrpSpPr>
          <p:cNvPr id="19" name="Group 19"/>
          <p:cNvGrpSpPr/>
          <p:nvPr/>
        </p:nvGrpSpPr>
        <p:grpSpPr>
          <a:xfrm>
            <a:off x="10691214" y="2236066"/>
            <a:ext cx="5102508" cy="1027074"/>
            <a:chOff x="0" y="0"/>
            <a:chExt cx="6803344" cy="1369432"/>
          </a:xfrm>
        </p:grpSpPr>
        <p:grpSp>
          <p:nvGrpSpPr>
            <p:cNvPr id="20" name="Group 20"/>
            <p:cNvGrpSpPr/>
            <p:nvPr/>
          </p:nvGrpSpPr>
          <p:grpSpPr>
            <a:xfrm>
              <a:off x="0" y="0"/>
              <a:ext cx="6420615" cy="391870"/>
              <a:chOff x="0" y="0"/>
              <a:chExt cx="4198889" cy="256271"/>
            </a:xfrm>
          </p:grpSpPr>
          <p:sp>
            <p:nvSpPr>
              <p:cNvPr id="21" name="Freeform 21"/>
              <p:cNvSpPr/>
              <p:nvPr/>
            </p:nvSpPr>
            <p:spPr>
              <a:xfrm>
                <a:off x="0" y="0"/>
                <a:ext cx="4198889" cy="256271"/>
              </a:xfrm>
              <a:custGeom>
                <a:avLst/>
                <a:gdLst/>
                <a:ahLst/>
                <a:cxnLst/>
                <a:rect l="l" t="t" r="r" b="b"/>
                <a:pathLst>
                  <a:path w="4198889" h="256271">
                    <a:moveTo>
                      <a:pt x="0" y="0"/>
                    </a:moveTo>
                    <a:lnTo>
                      <a:pt x="4198889" y="0"/>
                    </a:lnTo>
                    <a:lnTo>
                      <a:pt x="4198889" y="256271"/>
                    </a:lnTo>
                    <a:lnTo>
                      <a:pt x="0" y="256271"/>
                    </a:lnTo>
                    <a:close/>
                  </a:path>
                </a:pathLst>
              </a:custGeom>
              <a:solidFill>
                <a:srgbClr val="4D5271"/>
              </a:solidFill>
            </p:spPr>
            <p:txBody>
              <a:bodyPr/>
              <a:lstStyle/>
              <a:p>
                <a:endParaRPr lang="fr-FR"/>
              </a:p>
            </p:txBody>
          </p:sp>
        </p:grpSp>
        <p:pic>
          <p:nvPicPr>
            <p:cNvPr id="22" name="Picture 2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6771" y="535688"/>
              <a:ext cx="343742" cy="343742"/>
            </a:xfrm>
            <a:prstGeom prst="rect">
              <a:avLst/>
            </a:prstGeom>
          </p:spPr>
        </p:pic>
        <p:pic>
          <p:nvPicPr>
            <p:cNvPr id="23" name="Picture 2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71" y="1016053"/>
              <a:ext cx="343742" cy="353380"/>
            </a:xfrm>
            <a:prstGeom prst="rect">
              <a:avLst/>
            </a:prstGeom>
          </p:spPr>
        </p:pic>
        <p:sp>
          <p:nvSpPr>
            <p:cNvPr id="24" name="TextBox 24"/>
            <p:cNvSpPr txBox="1"/>
            <p:nvPr/>
          </p:nvSpPr>
          <p:spPr>
            <a:xfrm>
              <a:off x="130895" y="11870"/>
              <a:ext cx="6155418" cy="320505"/>
            </a:xfrm>
            <a:prstGeom prst="rect">
              <a:avLst/>
            </a:prstGeom>
          </p:spPr>
          <p:txBody>
            <a:bodyPr lIns="0" tIns="0" rIns="0" bIns="0" rtlCol="0" anchor="t">
              <a:spAutoFit/>
            </a:bodyPr>
            <a:lstStyle/>
            <a:p>
              <a:pPr>
                <a:lnSpc>
                  <a:spcPts val="1901"/>
                </a:lnSpc>
              </a:pPr>
              <a:r>
                <a:rPr lang="en-US" sz="1358">
                  <a:solidFill>
                    <a:srgbClr val="FFFFFF"/>
                  </a:solidFill>
                  <a:latin typeface="Poppins ExtraBold Bold"/>
                </a:rPr>
                <a:t>CENTRE DE GESTION DE L'AISNE</a:t>
              </a:r>
            </a:p>
          </p:txBody>
        </p:sp>
        <p:sp>
          <p:nvSpPr>
            <p:cNvPr id="25" name="TextBox 25"/>
            <p:cNvSpPr txBox="1"/>
            <p:nvPr/>
          </p:nvSpPr>
          <p:spPr>
            <a:xfrm>
              <a:off x="647926" y="478885"/>
              <a:ext cx="6155418" cy="400198"/>
            </a:xfrm>
            <a:prstGeom prst="rect">
              <a:avLst/>
            </a:prstGeom>
          </p:spPr>
          <p:txBody>
            <a:bodyPr lIns="0" tIns="0" rIns="0" bIns="0" rtlCol="0" anchor="t">
              <a:spAutoFit/>
            </a:bodyPr>
            <a:lstStyle/>
            <a:p>
              <a:pPr>
                <a:lnSpc>
                  <a:spcPts val="2392"/>
                </a:lnSpc>
              </a:pPr>
              <a:r>
                <a:rPr lang="en-US" sz="1708">
                  <a:solidFill>
                    <a:srgbClr val="4D5271"/>
                  </a:solidFill>
                  <a:latin typeface="Poppins ExtraBold Bold"/>
                </a:rPr>
                <a:t>03 23 52 01 52</a:t>
              </a:r>
            </a:p>
          </p:txBody>
        </p:sp>
        <p:sp>
          <p:nvSpPr>
            <p:cNvPr id="26" name="TextBox 26"/>
            <p:cNvSpPr txBox="1"/>
            <p:nvPr/>
          </p:nvSpPr>
          <p:spPr>
            <a:xfrm>
              <a:off x="647926" y="964069"/>
              <a:ext cx="6155418" cy="400198"/>
            </a:xfrm>
            <a:prstGeom prst="rect">
              <a:avLst/>
            </a:prstGeom>
          </p:spPr>
          <p:txBody>
            <a:bodyPr lIns="0" tIns="0" rIns="0" bIns="0" rtlCol="0" anchor="t">
              <a:spAutoFit/>
            </a:bodyPr>
            <a:lstStyle/>
            <a:p>
              <a:pPr>
                <a:lnSpc>
                  <a:spcPts val="2392"/>
                </a:lnSpc>
              </a:pPr>
              <a:r>
                <a:rPr lang="en-US" sz="1708" dirty="0">
                  <a:solidFill>
                    <a:srgbClr val="4D5271"/>
                  </a:solidFill>
                  <a:latin typeface="Poppins ExtraBold Bold"/>
                </a:rPr>
                <a:t>interface@cdg02.fr</a:t>
              </a:r>
            </a:p>
          </p:txBody>
        </p:sp>
      </p:grpSp>
      <p:grpSp>
        <p:nvGrpSpPr>
          <p:cNvPr id="27" name="Group 27"/>
          <p:cNvGrpSpPr/>
          <p:nvPr/>
        </p:nvGrpSpPr>
        <p:grpSpPr>
          <a:xfrm>
            <a:off x="10691214" y="3564002"/>
            <a:ext cx="5102508" cy="1033911"/>
            <a:chOff x="0" y="0"/>
            <a:chExt cx="6803344" cy="1378549"/>
          </a:xfrm>
        </p:grpSpPr>
        <p:grpSp>
          <p:nvGrpSpPr>
            <p:cNvPr id="28" name="Group 28"/>
            <p:cNvGrpSpPr/>
            <p:nvPr/>
          </p:nvGrpSpPr>
          <p:grpSpPr>
            <a:xfrm>
              <a:off x="0" y="0"/>
              <a:ext cx="6420615" cy="391870"/>
              <a:chOff x="0" y="0"/>
              <a:chExt cx="4198889" cy="256271"/>
            </a:xfrm>
          </p:grpSpPr>
          <p:sp>
            <p:nvSpPr>
              <p:cNvPr id="29" name="Freeform 29"/>
              <p:cNvSpPr/>
              <p:nvPr/>
            </p:nvSpPr>
            <p:spPr>
              <a:xfrm>
                <a:off x="0" y="0"/>
                <a:ext cx="4198889" cy="256271"/>
              </a:xfrm>
              <a:custGeom>
                <a:avLst/>
                <a:gdLst/>
                <a:ahLst/>
                <a:cxnLst/>
                <a:rect l="l" t="t" r="r" b="b"/>
                <a:pathLst>
                  <a:path w="4198889" h="256271">
                    <a:moveTo>
                      <a:pt x="0" y="0"/>
                    </a:moveTo>
                    <a:lnTo>
                      <a:pt x="4198889" y="0"/>
                    </a:lnTo>
                    <a:lnTo>
                      <a:pt x="4198889" y="256271"/>
                    </a:lnTo>
                    <a:lnTo>
                      <a:pt x="0" y="256271"/>
                    </a:lnTo>
                    <a:close/>
                  </a:path>
                </a:pathLst>
              </a:custGeom>
              <a:solidFill>
                <a:srgbClr val="4D5271"/>
              </a:solidFill>
            </p:spPr>
            <p:txBody>
              <a:bodyPr/>
              <a:lstStyle/>
              <a:p>
                <a:endParaRPr lang="fr-FR"/>
              </a:p>
            </p:txBody>
          </p:sp>
        </p:grpSp>
        <p:pic>
          <p:nvPicPr>
            <p:cNvPr id="30" name="Picture 3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6771" y="547786"/>
              <a:ext cx="343742" cy="343742"/>
            </a:xfrm>
            <a:prstGeom prst="rect">
              <a:avLst/>
            </a:prstGeom>
          </p:spPr>
        </p:pic>
        <p:pic>
          <p:nvPicPr>
            <p:cNvPr id="31" name="Picture 3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71" y="1025169"/>
              <a:ext cx="343742" cy="353380"/>
            </a:xfrm>
            <a:prstGeom prst="rect">
              <a:avLst/>
            </a:prstGeom>
          </p:spPr>
        </p:pic>
        <p:sp>
          <p:nvSpPr>
            <p:cNvPr id="32" name="TextBox 32"/>
            <p:cNvSpPr txBox="1"/>
            <p:nvPr/>
          </p:nvSpPr>
          <p:spPr>
            <a:xfrm>
              <a:off x="130895" y="11870"/>
              <a:ext cx="6155418" cy="320505"/>
            </a:xfrm>
            <a:prstGeom prst="rect">
              <a:avLst/>
            </a:prstGeom>
          </p:spPr>
          <p:txBody>
            <a:bodyPr lIns="0" tIns="0" rIns="0" bIns="0" rtlCol="0" anchor="t">
              <a:spAutoFit/>
            </a:bodyPr>
            <a:lstStyle/>
            <a:p>
              <a:pPr>
                <a:lnSpc>
                  <a:spcPts val="1901"/>
                </a:lnSpc>
              </a:pPr>
              <a:r>
                <a:rPr lang="en-US" sz="1358">
                  <a:solidFill>
                    <a:srgbClr val="FFFFFF"/>
                  </a:solidFill>
                  <a:latin typeface="Poppins ExtraBold Bold"/>
                </a:rPr>
                <a:t>CENTRE DE GESTION DU NORD</a:t>
              </a:r>
            </a:p>
          </p:txBody>
        </p:sp>
        <p:sp>
          <p:nvSpPr>
            <p:cNvPr id="33" name="TextBox 33"/>
            <p:cNvSpPr txBox="1"/>
            <p:nvPr/>
          </p:nvSpPr>
          <p:spPr>
            <a:xfrm>
              <a:off x="647926" y="490983"/>
              <a:ext cx="6155418" cy="400198"/>
            </a:xfrm>
            <a:prstGeom prst="rect">
              <a:avLst/>
            </a:prstGeom>
          </p:spPr>
          <p:txBody>
            <a:bodyPr lIns="0" tIns="0" rIns="0" bIns="0" rtlCol="0" anchor="t">
              <a:spAutoFit/>
            </a:bodyPr>
            <a:lstStyle/>
            <a:p>
              <a:pPr>
                <a:lnSpc>
                  <a:spcPts val="2392"/>
                </a:lnSpc>
              </a:pPr>
              <a:r>
                <a:rPr lang="en-US" sz="1708">
                  <a:solidFill>
                    <a:srgbClr val="4D5271"/>
                  </a:solidFill>
                  <a:latin typeface="Poppins ExtraBold Bold"/>
                </a:rPr>
                <a:t>03 59 56 88 35</a:t>
              </a:r>
            </a:p>
          </p:txBody>
        </p:sp>
        <p:sp>
          <p:nvSpPr>
            <p:cNvPr id="34" name="TextBox 34"/>
            <p:cNvSpPr txBox="1"/>
            <p:nvPr/>
          </p:nvSpPr>
          <p:spPr>
            <a:xfrm>
              <a:off x="647926" y="973185"/>
              <a:ext cx="6155418" cy="400198"/>
            </a:xfrm>
            <a:prstGeom prst="rect">
              <a:avLst/>
            </a:prstGeom>
          </p:spPr>
          <p:txBody>
            <a:bodyPr lIns="0" tIns="0" rIns="0" bIns="0" rtlCol="0" anchor="t">
              <a:spAutoFit/>
            </a:bodyPr>
            <a:lstStyle/>
            <a:p>
              <a:pPr>
                <a:lnSpc>
                  <a:spcPts val="2392"/>
                </a:lnSpc>
              </a:pPr>
              <a:r>
                <a:rPr lang="en-US" sz="1708" dirty="0">
                  <a:solidFill>
                    <a:srgbClr val="4D5271"/>
                  </a:solidFill>
                  <a:latin typeface="Poppins ExtraBold Bold"/>
                </a:rPr>
                <a:t>donnees-sociales@cdg59.fr</a:t>
              </a:r>
            </a:p>
          </p:txBody>
        </p:sp>
      </p:grpSp>
      <p:grpSp>
        <p:nvGrpSpPr>
          <p:cNvPr id="35" name="Group 35"/>
          <p:cNvGrpSpPr/>
          <p:nvPr/>
        </p:nvGrpSpPr>
        <p:grpSpPr>
          <a:xfrm>
            <a:off x="10691214" y="4868249"/>
            <a:ext cx="5102508" cy="1033911"/>
            <a:chOff x="0" y="0"/>
            <a:chExt cx="6803344" cy="1378549"/>
          </a:xfrm>
        </p:grpSpPr>
        <p:grpSp>
          <p:nvGrpSpPr>
            <p:cNvPr id="36" name="Group 36"/>
            <p:cNvGrpSpPr/>
            <p:nvPr/>
          </p:nvGrpSpPr>
          <p:grpSpPr>
            <a:xfrm>
              <a:off x="0" y="0"/>
              <a:ext cx="6420615" cy="391870"/>
              <a:chOff x="0" y="0"/>
              <a:chExt cx="4198889" cy="256271"/>
            </a:xfrm>
          </p:grpSpPr>
          <p:sp>
            <p:nvSpPr>
              <p:cNvPr id="37" name="Freeform 37"/>
              <p:cNvSpPr/>
              <p:nvPr/>
            </p:nvSpPr>
            <p:spPr>
              <a:xfrm>
                <a:off x="0" y="0"/>
                <a:ext cx="4198889" cy="256271"/>
              </a:xfrm>
              <a:custGeom>
                <a:avLst/>
                <a:gdLst/>
                <a:ahLst/>
                <a:cxnLst/>
                <a:rect l="l" t="t" r="r" b="b"/>
                <a:pathLst>
                  <a:path w="4198889" h="256271">
                    <a:moveTo>
                      <a:pt x="0" y="0"/>
                    </a:moveTo>
                    <a:lnTo>
                      <a:pt x="4198889" y="0"/>
                    </a:lnTo>
                    <a:lnTo>
                      <a:pt x="4198889" y="256271"/>
                    </a:lnTo>
                    <a:lnTo>
                      <a:pt x="0" y="256271"/>
                    </a:lnTo>
                    <a:close/>
                  </a:path>
                </a:pathLst>
              </a:custGeom>
              <a:solidFill>
                <a:srgbClr val="4D5271"/>
              </a:solidFill>
            </p:spPr>
            <p:txBody>
              <a:bodyPr/>
              <a:lstStyle/>
              <a:p>
                <a:endParaRPr lang="fr-FR"/>
              </a:p>
            </p:txBody>
          </p:sp>
        </p:grpSp>
        <p:pic>
          <p:nvPicPr>
            <p:cNvPr id="38" name="Picture 3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6771" y="547786"/>
              <a:ext cx="343742" cy="343742"/>
            </a:xfrm>
            <a:prstGeom prst="rect">
              <a:avLst/>
            </a:prstGeom>
          </p:spPr>
        </p:pic>
        <p:pic>
          <p:nvPicPr>
            <p:cNvPr id="39" name="Picture 3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71" y="1025169"/>
              <a:ext cx="343742" cy="353380"/>
            </a:xfrm>
            <a:prstGeom prst="rect">
              <a:avLst/>
            </a:prstGeom>
          </p:spPr>
        </p:pic>
        <p:sp>
          <p:nvSpPr>
            <p:cNvPr id="40" name="TextBox 40"/>
            <p:cNvSpPr txBox="1"/>
            <p:nvPr/>
          </p:nvSpPr>
          <p:spPr>
            <a:xfrm>
              <a:off x="130895" y="11869"/>
              <a:ext cx="6155419" cy="324875"/>
            </a:xfrm>
            <a:prstGeom prst="rect">
              <a:avLst/>
            </a:prstGeom>
          </p:spPr>
          <p:txBody>
            <a:bodyPr lIns="0" tIns="0" rIns="0" bIns="0" rtlCol="0" anchor="t">
              <a:spAutoFit/>
            </a:bodyPr>
            <a:lstStyle/>
            <a:p>
              <a:pPr>
                <a:lnSpc>
                  <a:spcPts val="1901"/>
                </a:lnSpc>
              </a:pPr>
              <a:r>
                <a:rPr lang="en-US" sz="1358" dirty="0">
                  <a:solidFill>
                    <a:srgbClr val="FFFFFF"/>
                  </a:solidFill>
                  <a:latin typeface="Poppins ExtraBold Bold"/>
                </a:rPr>
                <a:t>CENTRE DE GESTION DE L’OISE</a:t>
              </a:r>
            </a:p>
          </p:txBody>
        </p:sp>
        <p:sp>
          <p:nvSpPr>
            <p:cNvPr id="41" name="TextBox 41"/>
            <p:cNvSpPr txBox="1"/>
            <p:nvPr/>
          </p:nvSpPr>
          <p:spPr>
            <a:xfrm>
              <a:off x="647926" y="490983"/>
              <a:ext cx="6155418" cy="400198"/>
            </a:xfrm>
            <a:prstGeom prst="rect">
              <a:avLst/>
            </a:prstGeom>
          </p:spPr>
          <p:txBody>
            <a:bodyPr lIns="0" tIns="0" rIns="0" bIns="0" rtlCol="0" anchor="t">
              <a:spAutoFit/>
            </a:bodyPr>
            <a:lstStyle/>
            <a:p>
              <a:pPr>
                <a:lnSpc>
                  <a:spcPts val="2392"/>
                </a:lnSpc>
              </a:pPr>
              <a:r>
                <a:rPr lang="en-US" sz="1708">
                  <a:solidFill>
                    <a:srgbClr val="4D5271"/>
                  </a:solidFill>
                  <a:latin typeface="Poppins ExtraBold Bold"/>
                </a:rPr>
                <a:t>03 44 06 22 60</a:t>
              </a:r>
            </a:p>
          </p:txBody>
        </p:sp>
        <p:sp>
          <p:nvSpPr>
            <p:cNvPr id="42" name="TextBox 42"/>
            <p:cNvSpPr txBox="1"/>
            <p:nvPr/>
          </p:nvSpPr>
          <p:spPr>
            <a:xfrm>
              <a:off x="647926" y="973185"/>
              <a:ext cx="6155418" cy="400198"/>
            </a:xfrm>
            <a:prstGeom prst="rect">
              <a:avLst/>
            </a:prstGeom>
          </p:spPr>
          <p:txBody>
            <a:bodyPr lIns="0" tIns="0" rIns="0" bIns="0" rtlCol="0" anchor="t">
              <a:spAutoFit/>
            </a:bodyPr>
            <a:lstStyle/>
            <a:p>
              <a:pPr>
                <a:lnSpc>
                  <a:spcPts val="2392"/>
                </a:lnSpc>
              </a:pPr>
              <a:r>
                <a:rPr lang="en-US" sz="1708" dirty="0">
                  <a:solidFill>
                    <a:srgbClr val="4D5271"/>
                  </a:solidFill>
                  <a:latin typeface="Poppins ExtraBold Bold"/>
                </a:rPr>
                <a:t>bilan-social@cdg60.com</a:t>
              </a:r>
            </a:p>
          </p:txBody>
        </p:sp>
      </p:grpSp>
      <p:grpSp>
        <p:nvGrpSpPr>
          <p:cNvPr id="43" name="Group 43"/>
          <p:cNvGrpSpPr/>
          <p:nvPr/>
        </p:nvGrpSpPr>
        <p:grpSpPr>
          <a:xfrm>
            <a:off x="10741709" y="6152739"/>
            <a:ext cx="5102508" cy="1017206"/>
            <a:chOff x="0" y="0"/>
            <a:chExt cx="6803344" cy="1356275"/>
          </a:xfrm>
        </p:grpSpPr>
        <p:grpSp>
          <p:nvGrpSpPr>
            <p:cNvPr id="44" name="Group 44"/>
            <p:cNvGrpSpPr/>
            <p:nvPr/>
          </p:nvGrpSpPr>
          <p:grpSpPr>
            <a:xfrm>
              <a:off x="0" y="0"/>
              <a:ext cx="6420615" cy="391870"/>
              <a:chOff x="0" y="0"/>
              <a:chExt cx="4198889" cy="256271"/>
            </a:xfrm>
          </p:grpSpPr>
          <p:sp>
            <p:nvSpPr>
              <p:cNvPr id="45" name="Freeform 45"/>
              <p:cNvSpPr/>
              <p:nvPr/>
            </p:nvSpPr>
            <p:spPr>
              <a:xfrm>
                <a:off x="0" y="0"/>
                <a:ext cx="4198889" cy="256271"/>
              </a:xfrm>
              <a:custGeom>
                <a:avLst/>
                <a:gdLst/>
                <a:ahLst/>
                <a:cxnLst/>
                <a:rect l="l" t="t" r="r" b="b"/>
                <a:pathLst>
                  <a:path w="4198889" h="256271">
                    <a:moveTo>
                      <a:pt x="0" y="0"/>
                    </a:moveTo>
                    <a:lnTo>
                      <a:pt x="4198889" y="0"/>
                    </a:lnTo>
                    <a:lnTo>
                      <a:pt x="4198889" y="256271"/>
                    </a:lnTo>
                    <a:lnTo>
                      <a:pt x="0" y="256271"/>
                    </a:lnTo>
                    <a:close/>
                  </a:path>
                </a:pathLst>
              </a:custGeom>
              <a:solidFill>
                <a:srgbClr val="4D5271"/>
              </a:solidFill>
            </p:spPr>
            <p:txBody>
              <a:bodyPr/>
              <a:lstStyle/>
              <a:p>
                <a:endParaRPr lang="fr-FR"/>
              </a:p>
            </p:txBody>
          </p:sp>
        </p:grpSp>
        <p:pic>
          <p:nvPicPr>
            <p:cNvPr id="46" name="Picture 4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525512"/>
              <a:ext cx="343742" cy="343742"/>
            </a:xfrm>
            <a:prstGeom prst="rect">
              <a:avLst/>
            </a:prstGeom>
          </p:spPr>
        </p:pic>
        <p:pic>
          <p:nvPicPr>
            <p:cNvPr id="47" name="Picture 4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1002895"/>
              <a:ext cx="343742" cy="353380"/>
            </a:xfrm>
            <a:prstGeom prst="rect">
              <a:avLst/>
            </a:prstGeom>
          </p:spPr>
        </p:pic>
        <p:sp>
          <p:nvSpPr>
            <p:cNvPr id="48" name="TextBox 48"/>
            <p:cNvSpPr txBox="1"/>
            <p:nvPr/>
          </p:nvSpPr>
          <p:spPr>
            <a:xfrm>
              <a:off x="130895" y="11870"/>
              <a:ext cx="6155418" cy="320505"/>
            </a:xfrm>
            <a:prstGeom prst="rect">
              <a:avLst/>
            </a:prstGeom>
          </p:spPr>
          <p:txBody>
            <a:bodyPr lIns="0" tIns="0" rIns="0" bIns="0" rtlCol="0" anchor="t">
              <a:spAutoFit/>
            </a:bodyPr>
            <a:lstStyle/>
            <a:p>
              <a:pPr>
                <a:lnSpc>
                  <a:spcPts val="1901"/>
                </a:lnSpc>
              </a:pPr>
              <a:r>
                <a:rPr lang="en-US" sz="1358">
                  <a:solidFill>
                    <a:srgbClr val="FFFFFF"/>
                  </a:solidFill>
                  <a:latin typeface="Poppins ExtraBold Bold"/>
                </a:rPr>
                <a:t>CENTRE DE GESTION DU PAS-DE-CALAIS</a:t>
              </a:r>
            </a:p>
          </p:txBody>
        </p:sp>
        <p:sp>
          <p:nvSpPr>
            <p:cNvPr id="49" name="TextBox 49"/>
            <p:cNvSpPr txBox="1"/>
            <p:nvPr/>
          </p:nvSpPr>
          <p:spPr>
            <a:xfrm>
              <a:off x="647926" y="468709"/>
              <a:ext cx="6155418" cy="400198"/>
            </a:xfrm>
            <a:prstGeom prst="rect">
              <a:avLst/>
            </a:prstGeom>
          </p:spPr>
          <p:txBody>
            <a:bodyPr lIns="0" tIns="0" rIns="0" bIns="0" rtlCol="0" anchor="t">
              <a:spAutoFit/>
            </a:bodyPr>
            <a:lstStyle/>
            <a:p>
              <a:pPr>
                <a:lnSpc>
                  <a:spcPts val="2392"/>
                </a:lnSpc>
              </a:pPr>
              <a:r>
                <a:rPr lang="en-US" sz="1708" dirty="0">
                  <a:solidFill>
                    <a:srgbClr val="4D5271"/>
                  </a:solidFill>
                  <a:latin typeface="Poppins ExtraBold Bold"/>
                </a:rPr>
                <a:t>03 21 52 99 50</a:t>
              </a:r>
            </a:p>
          </p:txBody>
        </p:sp>
        <p:sp>
          <p:nvSpPr>
            <p:cNvPr id="50" name="TextBox 50"/>
            <p:cNvSpPr txBox="1"/>
            <p:nvPr/>
          </p:nvSpPr>
          <p:spPr>
            <a:xfrm>
              <a:off x="647926" y="950911"/>
              <a:ext cx="6155418" cy="400198"/>
            </a:xfrm>
            <a:prstGeom prst="rect">
              <a:avLst/>
            </a:prstGeom>
          </p:spPr>
          <p:txBody>
            <a:bodyPr lIns="0" tIns="0" rIns="0" bIns="0" rtlCol="0" anchor="t">
              <a:spAutoFit/>
            </a:bodyPr>
            <a:lstStyle/>
            <a:p>
              <a:pPr>
                <a:lnSpc>
                  <a:spcPts val="2392"/>
                </a:lnSpc>
              </a:pPr>
              <a:r>
                <a:rPr lang="en-US" sz="1708" dirty="0">
                  <a:solidFill>
                    <a:srgbClr val="4D5271"/>
                  </a:solidFill>
                  <a:latin typeface="Poppins ExtraBold Bold"/>
                </a:rPr>
                <a:t>donnees-sociales-rsu@cdg62.fr</a:t>
              </a:r>
            </a:p>
          </p:txBody>
        </p:sp>
      </p:grpSp>
      <p:grpSp>
        <p:nvGrpSpPr>
          <p:cNvPr id="51" name="Group 51"/>
          <p:cNvGrpSpPr/>
          <p:nvPr/>
        </p:nvGrpSpPr>
        <p:grpSpPr>
          <a:xfrm>
            <a:off x="10691214" y="7457746"/>
            <a:ext cx="5102508" cy="1017206"/>
            <a:chOff x="0" y="0"/>
            <a:chExt cx="6803344" cy="1356275"/>
          </a:xfrm>
        </p:grpSpPr>
        <p:grpSp>
          <p:nvGrpSpPr>
            <p:cNvPr id="52" name="Group 52"/>
            <p:cNvGrpSpPr/>
            <p:nvPr/>
          </p:nvGrpSpPr>
          <p:grpSpPr>
            <a:xfrm>
              <a:off x="0" y="0"/>
              <a:ext cx="6420615" cy="391870"/>
              <a:chOff x="0" y="0"/>
              <a:chExt cx="4198889" cy="256271"/>
            </a:xfrm>
          </p:grpSpPr>
          <p:sp>
            <p:nvSpPr>
              <p:cNvPr id="53" name="Freeform 53"/>
              <p:cNvSpPr/>
              <p:nvPr/>
            </p:nvSpPr>
            <p:spPr>
              <a:xfrm>
                <a:off x="0" y="0"/>
                <a:ext cx="4198889" cy="256271"/>
              </a:xfrm>
              <a:custGeom>
                <a:avLst/>
                <a:gdLst/>
                <a:ahLst/>
                <a:cxnLst/>
                <a:rect l="l" t="t" r="r" b="b"/>
                <a:pathLst>
                  <a:path w="4198889" h="256271">
                    <a:moveTo>
                      <a:pt x="0" y="0"/>
                    </a:moveTo>
                    <a:lnTo>
                      <a:pt x="4198889" y="0"/>
                    </a:lnTo>
                    <a:lnTo>
                      <a:pt x="4198889" y="256271"/>
                    </a:lnTo>
                    <a:lnTo>
                      <a:pt x="0" y="256271"/>
                    </a:lnTo>
                    <a:close/>
                  </a:path>
                </a:pathLst>
              </a:custGeom>
              <a:solidFill>
                <a:srgbClr val="4D5271"/>
              </a:solidFill>
            </p:spPr>
            <p:txBody>
              <a:bodyPr/>
              <a:lstStyle/>
              <a:p>
                <a:endParaRPr lang="fr-FR"/>
              </a:p>
            </p:txBody>
          </p:sp>
        </p:grpSp>
        <p:pic>
          <p:nvPicPr>
            <p:cNvPr id="54" name="Picture 5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6771" y="525512"/>
              <a:ext cx="343742" cy="343742"/>
            </a:xfrm>
            <a:prstGeom prst="rect">
              <a:avLst/>
            </a:prstGeom>
          </p:spPr>
        </p:pic>
        <p:pic>
          <p:nvPicPr>
            <p:cNvPr id="55" name="Picture 5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71" y="1002895"/>
              <a:ext cx="343742" cy="353380"/>
            </a:xfrm>
            <a:prstGeom prst="rect">
              <a:avLst/>
            </a:prstGeom>
          </p:spPr>
        </p:pic>
        <p:sp>
          <p:nvSpPr>
            <p:cNvPr id="56" name="TextBox 56"/>
            <p:cNvSpPr txBox="1"/>
            <p:nvPr/>
          </p:nvSpPr>
          <p:spPr>
            <a:xfrm>
              <a:off x="130895" y="11870"/>
              <a:ext cx="6155418" cy="320505"/>
            </a:xfrm>
            <a:prstGeom prst="rect">
              <a:avLst/>
            </a:prstGeom>
          </p:spPr>
          <p:txBody>
            <a:bodyPr lIns="0" tIns="0" rIns="0" bIns="0" rtlCol="0" anchor="t">
              <a:spAutoFit/>
            </a:bodyPr>
            <a:lstStyle/>
            <a:p>
              <a:pPr>
                <a:lnSpc>
                  <a:spcPts val="1901"/>
                </a:lnSpc>
              </a:pPr>
              <a:r>
                <a:rPr lang="en-US" sz="1358" dirty="0">
                  <a:solidFill>
                    <a:srgbClr val="FFFFFF"/>
                  </a:solidFill>
                  <a:latin typeface="Poppins ExtraBold Bold"/>
                </a:rPr>
                <a:t>CENTRE DE GESTION DE LA SOMME</a:t>
              </a:r>
            </a:p>
          </p:txBody>
        </p:sp>
        <p:sp>
          <p:nvSpPr>
            <p:cNvPr id="57" name="TextBox 57"/>
            <p:cNvSpPr txBox="1"/>
            <p:nvPr/>
          </p:nvSpPr>
          <p:spPr>
            <a:xfrm>
              <a:off x="647926" y="468709"/>
              <a:ext cx="6155418" cy="400198"/>
            </a:xfrm>
            <a:prstGeom prst="rect">
              <a:avLst/>
            </a:prstGeom>
          </p:spPr>
          <p:txBody>
            <a:bodyPr lIns="0" tIns="0" rIns="0" bIns="0" rtlCol="0" anchor="t">
              <a:spAutoFit/>
            </a:bodyPr>
            <a:lstStyle/>
            <a:p>
              <a:pPr>
                <a:lnSpc>
                  <a:spcPts val="2392"/>
                </a:lnSpc>
              </a:pPr>
              <a:r>
                <a:rPr lang="en-US" sz="1708">
                  <a:solidFill>
                    <a:srgbClr val="4D5271"/>
                  </a:solidFill>
                  <a:latin typeface="Poppins ExtraBold Bold"/>
                </a:rPr>
                <a:t>03 22 91 05 19</a:t>
              </a:r>
            </a:p>
          </p:txBody>
        </p:sp>
        <p:sp>
          <p:nvSpPr>
            <p:cNvPr id="58" name="TextBox 58"/>
            <p:cNvSpPr txBox="1"/>
            <p:nvPr/>
          </p:nvSpPr>
          <p:spPr>
            <a:xfrm>
              <a:off x="647926" y="950911"/>
              <a:ext cx="6155418" cy="400198"/>
            </a:xfrm>
            <a:prstGeom prst="rect">
              <a:avLst/>
            </a:prstGeom>
          </p:spPr>
          <p:txBody>
            <a:bodyPr lIns="0" tIns="0" rIns="0" bIns="0" rtlCol="0" anchor="t">
              <a:spAutoFit/>
            </a:bodyPr>
            <a:lstStyle/>
            <a:p>
              <a:pPr>
                <a:lnSpc>
                  <a:spcPts val="2392"/>
                </a:lnSpc>
              </a:pPr>
              <a:r>
                <a:rPr lang="en-US" sz="1708" dirty="0">
                  <a:solidFill>
                    <a:srgbClr val="4D5271"/>
                  </a:solidFill>
                  <a:latin typeface="Poppins ExtraBold Bold"/>
                </a:rPr>
                <a:t>cdg80@cdg80.fr</a:t>
              </a:r>
            </a:p>
          </p:txBody>
        </p:sp>
      </p:grpSp>
      <p:pic>
        <p:nvPicPr>
          <p:cNvPr id="60" name="Picture 60">
            <a:hlinkClick r:id="rId11"/>
          </p:cNvPr>
          <p:cNvPicPr>
            <a:picLocks noChangeAspect="1"/>
          </p:cNvPicPr>
          <p:nvPr/>
        </p:nvPicPr>
        <p:blipFill>
          <a:blip r:embed="rId12"/>
          <a:srcRect l="47613" t="26193"/>
          <a:stretch>
            <a:fillRect/>
          </a:stretch>
        </p:blipFill>
        <p:spPr>
          <a:xfrm>
            <a:off x="8711953" y="6223619"/>
            <a:ext cx="1840848" cy="1083759"/>
          </a:xfrm>
          <a:prstGeom prst="rect">
            <a:avLst/>
          </a:prstGeom>
        </p:spPr>
      </p:pic>
      <p:sp>
        <p:nvSpPr>
          <p:cNvPr id="61" name="TextBox 61"/>
          <p:cNvSpPr txBox="1"/>
          <p:nvPr/>
        </p:nvSpPr>
        <p:spPr>
          <a:xfrm>
            <a:off x="8145340" y="270276"/>
            <a:ext cx="5708351" cy="676178"/>
          </a:xfrm>
          <a:prstGeom prst="rect">
            <a:avLst/>
          </a:prstGeom>
        </p:spPr>
        <p:txBody>
          <a:bodyPr lIns="0" tIns="0" rIns="0" bIns="0" rtlCol="0" anchor="t">
            <a:spAutoFit/>
          </a:bodyPr>
          <a:lstStyle/>
          <a:p>
            <a:pPr algn="l">
              <a:lnSpc>
                <a:spcPts val="5335"/>
              </a:lnSpc>
            </a:pPr>
            <a:r>
              <a:rPr lang="en-US" sz="3811" dirty="0">
                <a:solidFill>
                  <a:srgbClr val="4D5271"/>
                </a:solidFill>
                <a:latin typeface="Poppins ExtraBold Bold"/>
              </a:rPr>
              <a:t>CONTACTS</a:t>
            </a:r>
          </a:p>
        </p:txBody>
      </p:sp>
      <p:sp>
        <p:nvSpPr>
          <p:cNvPr id="62" name="Rectangle 61">
            <a:extLst>
              <a:ext uri="{FF2B5EF4-FFF2-40B4-BE49-F238E27FC236}">
                <a16:creationId xmlns:a16="http://schemas.microsoft.com/office/drawing/2014/main" id="{B0B810CD-BEE1-403A-AFC9-358AA02ADC7E}"/>
              </a:ext>
            </a:extLst>
          </p:cNvPr>
          <p:cNvSpPr/>
          <p:nvPr/>
        </p:nvSpPr>
        <p:spPr>
          <a:xfrm>
            <a:off x="329232" y="8287909"/>
            <a:ext cx="6910127" cy="1015663"/>
          </a:xfrm>
          <a:prstGeom prst="rect">
            <a:avLst/>
          </a:prstGeom>
        </p:spPr>
        <p:txBody>
          <a:bodyPr wrap="square">
            <a:spAutoFit/>
          </a:bodyPr>
          <a:lstStyle/>
          <a:p>
            <a:pPr algn="ctr"/>
            <a:r>
              <a:rPr lang="fr-FR" sz="2000" dirty="0">
                <a:solidFill>
                  <a:srgbClr val="FFFFFF"/>
                </a:solidFill>
                <a:latin typeface="Poppins ExtraBold Bold" panose="020B0604020202020204" charset="0"/>
                <a:cs typeface="Poppins ExtraBold Bold" panose="020B0604020202020204" charset="0"/>
              </a:rPr>
              <a:t>Vous pouvez consulter la page internet dédiée au RSU sur le site de votre Centre de Gestion de rattachement.</a:t>
            </a:r>
          </a:p>
        </p:txBody>
      </p:sp>
      <p:pic>
        <p:nvPicPr>
          <p:cNvPr id="64" name="Picture 6">
            <a:extLst>
              <a:ext uri="{FF2B5EF4-FFF2-40B4-BE49-F238E27FC236}">
                <a16:creationId xmlns:a16="http://schemas.microsoft.com/office/drawing/2014/main" id="{8C6C8A02-741A-F052-5DF6-8EB6B2E51A9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160" t="21264" r="6608" b="71845"/>
          <a:stretch>
            <a:fillRect/>
          </a:stretch>
        </p:blipFill>
        <p:spPr>
          <a:xfrm>
            <a:off x="8137627" y="929978"/>
            <a:ext cx="7200800" cy="449388"/>
          </a:xfrm>
          <a:prstGeom prst="rect">
            <a:avLst/>
          </a:prstGeom>
        </p:spPr>
      </p:pic>
      <p:pic>
        <p:nvPicPr>
          <p:cNvPr id="66" name="Image 65" descr="Une image contenant texte, Police, logo, Graphique&#10;&#10;Description générée automatiquement">
            <a:extLst>
              <a:ext uri="{FF2B5EF4-FFF2-40B4-BE49-F238E27FC236}">
                <a16:creationId xmlns:a16="http://schemas.microsoft.com/office/drawing/2014/main" id="{79BAC6D3-9AD1-5811-A658-9B08D2460C6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374117" y="2405481"/>
            <a:ext cx="2133774" cy="865811"/>
          </a:xfrm>
          <a:prstGeom prst="rect">
            <a:avLst/>
          </a:prstGeom>
        </p:spPr>
      </p:pic>
      <p:pic>
        <p:nvPicPr>
          <p:cNvPr id="3" name="Image 2">
            <a:extLst>
              <a:ext uri="{FF2B5EF4-FFF2-40B4-BE49-F238E27FC236}">
                <a16:creationId xmlns:a16="http://schemas.microsoft.com/office/drawing/2014/main" id="{51A8FC14-4FFF-0462-D15E-DAFCF8F1F5CD}"/>
              </a:ext>
            </a:extLst>
          </p:cNvPr>
          <p:cNvPicPr>
            <a:picLocks noChangeAspect="1"/>
          </p:cNvPicPr>
          <p:nvPr/>
        </p:nvPicPr>
        <p:blipFill rotWithShape="1">
          <a:blip r:embed="rId16"/>
          <a:srcRect l="29633" r="57667" b="15822"/>
          <a:stretch/>
        </p:blipFill>
        <p:spPr>
          <a:xfrm>
            <a:off x="8974899" y="3294725"/>
            <a:ext cx="1667230" cy="1252067"/>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3780925" y="3355476"/>
            <a:ext cx="10300886" cy="923928"/>
          </a:xfrm>
          <a:prstGeom prst="rect">
            <a:avLst/>
          </a:prstGeom>
        </p:spPr>
        <p:txBody>
          <a:bodyPr lIns="0" tIns="0" rIns="0" bIns="0" rtlCol="0" anchor="t">
            <a:spAutoFit/>
          </a:bodyPr>
          <a:lstStyle/>
          <a:p>
            <a:pPr marL="0" lvl="0" indent="0" algn="ctr">
              <a:lnSpc>
                <a:spcPts val="6600"/>
              </a:lnSpc>
              <a:spcBef>
                <a:spcPct val="0"/>
              </a:spcBef>
            </a:pPr>
            <a:r>
              <a:rPr lang="en-US" sz="6000" dirty="0">
                <a:solidFill>
                  <a:srgbClr val="4D5271"/>
                </a:solidFill>
                <a:latin typeface="Poppins ExtraBold"/>
              </a:rPr>
              <a:t>Merci de votre attention</a:t>
            </a:r>
          </a:p>
        </p:txBody>
      </p:sp>
      <p:pic>
        <p:nvPicPr>
          <p:cNvPr id="4" name="Picture 6">
            <a:extLst>
              <a:ext uri="{FF2B5EF4-FFF2-40B4-BE49-F238E27FC236}">
                <a16:creationId xmlns:a16="http://schemas.microsoft.com/office/drawing/2014/main" id="{B2C13229-71C1-7EAA-FE53-1A9DB09BF3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 t="21264" r="6608" b="71845"/>
          <a:stretch>
            <a:fillRect/>
          </a:stretch>
        </p:blipFill>
        <p:spPr>
          <a:xfrm>
            <a:off x="4103440" y="4279404"/>
            <a:ext cx="9649071" cy="60239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5">
            <a:extLst>
              <a:ext uri="{FF2B5EF4-FFF2-40B4-BE49-F238E27FC236}">
                <a16:creationId xmlns:a16="http://schemas.microsoft.com/office/drawing/2014/main" id="{732CBB26-ED39-12AC-59D2-4DE07CD9D608}"/>
              </a:ext>
            </a:extLst>
          </p:cNvPr>
          <p:cNvSpPr txBox="1"/>
          <p:nvPr/>
        </p:nvSpPr>
        <p:spPr>
          <a:xfrm>
            <a:off x="1033602" y="701886"/>
            <a:ext cx="16751358" cy="756617"/>
          </a:xfrm>
          <a:prstGeom prst="rect">
            <a:avLst/>
          </a:prstGeom>
        </p:spPr>
        <p:txBody>
          <a:bodyPr wrap="square" lIns="0" tIns="0" rIns="0" bIns="0" rtlCol="0" anchor="t">
            <a:spAutoFit/>
          </a:bodyPr>
          <a:lstStyle/>
          <a:p>
            <a:pPr>
              <a:lnSpc>
                <a:spcPts val="5901"/>
              </a:lnSpc>
            </a:pPr>
            <a:r>
              <a:rPr lang="fr-FR" sz="4500" dirty="0">
                <a:solidFill>
                  <a:srgbClr val="4D5271"/>
                </a:solidFill>
                <a:latin typeface="Poppins ExtraBold"/>
              </a:rPr>
              <a:t>Réglementation</a:t>
            </a:r>
            <a:r>
              <a:rPr lang="en-US" sz="4500" dirty="0">
                <a:solidFill>
                  <a:srgbClr val="4D5271"/>
                </a:solidFill>
                <a:latin typeface="Poppins ExtraBold"/>
              </a:rPr>
              <a:t> et </a:t>
            </a:r>
            <a:r>
              <a:rPr lang="en-US" sz="4500" dirty="0" err="1">
                <a:solidFill>
                  <a:srgbClr val="4D5271"/>
                </a:solidFill>
                <a:latin typeface="Poppins ExtraBold"/>
              </a:rPr>
              <a:t>calendrier</a:t>
            </a:r>
            <a:endParaRPr lang="fr-FR" dirty="0" err="1"/>
          </a:p>
        </p:txBody>
      </p:sp>
      <p:pic>
        <p:nvPicPr>
          <p:cNvPr id="12" name="Picture 6">
            <a:extLst>
              <a:ext uri="{FF2B5EF4-FFF2-40B4-BE49-F238E27FC236}">
                <a16:creationId xmlns:a16="http://schemas.microsoft.com/office/drawing/2014/main" id="{A437FE79-E8A5-2FC8-0436-FF759318C0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 t="21264" r="6608" b="71845"/>
          <a:stretch>
            <a:fillRect/>
          </a:stretch>
        </p:blipFill>
        <p:spPr>
          <a:xfrm>
            <a:off x="1028700" y="1453866"/>
            <a:ext cx="6080733" cy="449388"/>
          </a:xfrm>
          <a:prstGeom prst="rect">
            <a:avLst/>
          </a:prstGeom>
        </p:spPr>
      </p:pic>
      <p:pic>
        <p:nvPicPr>
          <p:cNvPr id="6" name="Image 5" descr="Une image contenant texte, Police, capture d’écran, conception&#10;&#10;Le contenu généré par l’IA peut être incorrect.">
            <a:extLst>
              <a:ext uri="{FF2B5EF4-FFF2-40B4-BE49-F238E27FC236}">
                <a16:creationId xmlns:a16="http://schemas.microsoft.com/office/drawing/2014/main" id="{DDA137FF-5F74-DD5F-49A2-B57DCAA53E3D}"/>
              </a:ext>
            </a:extLst>
          </p:cNvPr>
          <p:cNvPicPr>
            <a:picLocks noChangeAspect="1"/>
          </p:cNvPicPr>
          <p:nvPr/>
        </p:nvPicPr>
        <p:blipFill>
          <a:blip r:embed="rId4"/>
          <a:stretch>
            <a:fillRect/>
          </a:stretch>
        </p:blipFill>
        <p:spPr>
          <a:xfrm>
            <a:off x="1273659" y="3652425"/>
            <a:ext cx="3614944" cy="3810413"/>
          </a:xfrm>
          <a:prstGeom prst="rect">
            <a:avLst/>
          </a:prstGeom>
        </p:spPr>
      </p:pic>
      <p:pic>
        <p:nvPicPr>
          <p:cNvPr id="8" name="Image 7" descr="Une image contenant texte, Police, capture d’écran, conception&#10;&#10;Le contenu généré par l’IA peut être incorrect.">
            <a:extLst>
              <a:ext uri="{FF2B5EF4-FFF2-40B4-BE49-F238E27FC236}">
                <a16:creationId xmlns:a16="http://schemas.microsoft.com/office/drawing/2014/main" id="{3D741549-8DEA-0DE2-0E66-34E34CC70148}"/>
              </a:ext>
            </a:extLst>
          </p:cNvPr>
          <p:cNvPicPr>
            <a:picLocks noChangeAspect="1"/>
          </p:cNvPicPr>
          <p:nvPr/>
        </p:nvPicPr>
        <p:blipFill>
          <a:blip r:embed="rId5"/>
          <a:stretch>
            <a:fillRect/>
          </a:stretch>
        </p:blipFill>
        <p:spPr>
          <a:xfrm>
            <a:off x="5332137" y="3652425"/>
            <a:ext cx="3598379" cy="3810413"/>
          </a:xfrm>
          <a:prstGeom prst="rect">
            <a:avLst/>
          </a:prstGeom>
        </p:spPr>
      </p:pic>
      <p:pic>
        <p:nvPicPr>
          <p:cNvPr id="9" name="Image 8" descr="Une image contenant texte, Police, capture d’écran, conception&#10;&#10;Le contenu généré par l’IA peut être incorrect.">
            <a:extLst>
              <a:ext uri="{FF2B5EF4-FFF2-40B4-BE49-F238E27FC236}">
                <a16:creationId xmlns:a16="http://schemas.microsoft.com/office/drawing/2014/main" id="{79B784CA-AC10-3438-92B1-7C28455085E8}"/>
              </a:ext>
            </a:extLst>
          </p:cNvPr>
          <p:cNvPicPr>
            <a:picLocks noChangeAspect="1"/>
          </p:cNvPicPr>
          <p:nvPr/>
        </p:nvPicPr>
        <p:blipFill>
          <a:blip r:embed="rId6"/>
          <a:stretch>
            <a:fillRect/>
          </a:stretch>
        </p:blipFill>
        <p:spPr>
          <a:xfrm>
            <a:off x="9440309" y="3652425"/>
            <a:ext cx="3300206" cy="3810413"/>
          </a:xfrm>
          <a:prstGeom prst="rect">
            <a:avLst/>
          </a:prstGeom>
        </p:spPr>
      </p:pic>
      <p:pic>
        <p:nvPicPr>
          <p:cNvPr id="10" name="Image 9" descr="Une image contenant texte, Police, capture d’écran, conception&#10;&#10;Le contenu généré par l’IA peut être incorrect.">
            <a:extLst>
              <a:ext uri="{FF2B5EF4-FFF2-40B4-BE49-F238E27FC236}">
                <a16:creationId xmlns:a16="http://schemas.microsoft.com/office/drawing/2014/main" id="{88D94E19-8AE6-F876-4495-2F7E1CD2F594}"/>
              </a:ext>
            </a:extLst>
          </p:cNvPr>
          <p:cNvPicPr>
            <a:picLocks noChangeAspect="1"/>
          </p:cNvPicPr>
          <p:nvPr/>
        </p:nvPicPr>
        <p:blipFill>
          <a:blip r:embed="rId7"/>
          <a:stretch>
            <a:fillRect/>
          </a:stretch>
        </p:blipFill>
        <p:spPr>
          <a:xfrm>
            <a:off x="13333138" y="3652425"/>
            <a:ext cx="3614944" cy="381041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e 4">
            <a:extLst>
              <a:ext uri="{FF2B5EF4-FFF2-40B4-BE49-F238E27FC236}">
                <a16:creationId xmlns:a16="http://schemas.microsoft.com/office/drawing/2014/main" id="{CF5634F8-F92C-C60C-0821-F94AD6F5934F}"/>
              </a:ext>
            </a:extLst>
          </p:cNvPr>
          <p:cNvSpPr/>
          <p:nvPr/>
        </p:nvSpPr>
        <p:spPr>
          <a:xfrm rot="21403624">
            <a:off x="2117771" y="1568428"/>
            <a:ext cx="13038780" cy="6487868"/>
          </a:xfrm>
          <a:prstGeom prst="swooshArrow">
            <a:avLst>
              <a:gd name="adj1" fmla="val 25000"/>
              <a:gd name="adj2" fmla="val 25000"/>
            </a:avLst>
          </a:prstGeom>
          <a:solidFill>
            <a:schemeClr val="accent3">
              <a:lumMod val="20000"/>
              <a:lumOff val="80000"/>
            </a:schemeClr>
          </a:solidFill>
          <a:ln>
            <a:noFill/>
          </a:ln>
          <a:effectLst/>
        </p:spPr>
        <p:txBody>
          <a:bodyPr/>
          <a:lstStyle/>
          <a:p>
            <a:endParaRPr lang="fr-FR"/>
          </a:p>
        </p:txBody>
      </p:sp>
      <p:sp>
        <p:nvSpPr>
          <p:cNvPr id="39" name="Rectangle 38">
            <a:extLst>
              <a:ext uri="{FF2B5EF4-FFF2-40B4-BE49-F238E27FC236}">
                <a16:creationId xmlns:a16="http://schemas.microsoft.com/office/drawing/2014/main" id="{B861C3F0-75E5-45E4-8B86-703AC2A1129F}"/>
              </a:ext>
            </a:extLst>
          </p:cNvPr>
          <p:cNvSpPr/>
          <p:nvPr/>
        </p:nvSpPr>
        <p:spPr>
          <a:xfrm>
            <a:off x="4013177" y="5672231"/>
            <a:ext cx="4623775" cy="1343938"/>
          </a:xfrm>
          <a:prstGeom prst="rect">
            <a:avLst/>
          </a:prstGeom>
          <a:noFill/>
          <a:ln>
            <a:noFill/>
          </a:ln>
          <a:effectLst/>
        </p:spPr>
        <p:txBody>
          <a:bodyPr/>
          <a:lstStyle/>
          <a:p>
            <a:endParaRPr lang="fr-FR"/>
          </a:p>
        </p:txBody>
      </p:sp>
      <p:sp>
        <p:nvSpPr>
          <p:cNvPr id="37" name="Rectangle 36">
            <a:extLst>
              <a:ext uri="{FF2B5EF4-FFF2-40B4-BE49-F238E27FC236}">
                <a16:creationId xmlns:a16="http://schemas.microsoft.com/office/drawing/2014/main" id="{B2EF8391-D2C1-41AD-B28E-FAA4CB9E51B6}"/>
              </a:ext>
            </a:extLst>
          </p:cNvPr>
          <p:cNvSpPr/>
          <p:nvPr/>
        </p:nvSpPr>
        <p:spPr>
          <a:xfrm>
            <a:off x="6845499" y="2887507"/>
            <a:ext cx="4970603" cy="1149609"/>
          </a:xfrm>
          <a:prstGeom prst="rect">
            <a:avLst/>
          </a:prstGeom>
          <a:noFill/>
          <a:ln>
            <a:noFill/>
          </a:ln>
          <a:effectLst/>
        </p:spPr>
        <p:txBody>
          <a:bodyPr/>
          <a:lstStyle/>
          <a:p>
            <a:endParaRPr lang="fr-FR"/>
          </a:p>
        </p:txBody>
      </p:sp>
      <p:sp>
        <p:nvSpPr>
          <p:cNvPr id="4" name="ZoneTexte 3">
            <a:extLst>
              <a:ext uri="{FF2B5EF4-FFF2-40B4-BE49-F238E27FC236}">
                <a16:creationId xmlns:a16="http://schemas.microsoft.com/office/drawing/2014/main" id="{0008A53B-A031-031C-8035-6E975FE8C5D5}"/>
              </a:ext>
            </a:extLst>
          </p:cNvPr>
          <p:cNvSpPr txBox="1"/>
          <p:nvPr/>
        </p:nvSpPr>
        <p:spPr>
          <a:xfrm>
            <a:off x="883418" y="1201512"/>
            <a:ext cx="9757947" cy="1569660"/>
          </a:xfrm>
          <a:prstGeom prst="rect">
            <a:avLst/>
          </a:prstGeom>
          <a:noFill/>
        </p:spPr>
        <p:txBody>
          <a:bodyPr wrap="square" lIns="91440" tIns="45720" rIns="91440" bIns="45720" rtlCol="0" anchor="t">
            <a:spAutoFit/>
          </a:bodyPr>
          <a:lstStyle/>
          <a:p>
            <a:pPr marL="342900" indent="-342900" algn="just">
              <a:buFont typeface="Wingdings" panose="05000000000000000000" pitchFamily="2" charset="2"/>
              <a:buChar char="Ø"/>
            </a:pPr>
            <a:r>
              <a:rPr lang="fr-FR" sz="2400" dirty="0"/>
              <a:t>Votre CDG vous accompagne tout au long de la collecte des données. </a:t>
            </a:r>
          </a:p>
          <a:p>
            <a:pPr algn="just"/>
            <a:endParaRPr lang="fr-FR" sz="2400" dirty="0"/>
          </a:p>
          <a:p>
            <a:pPr marL="342900" indent="-342900" algn="just">
              <a:buFont typeface="Wingdings" panose="05000000000000000000" pitchFamily="2" charset="2"/>
              <a:buChar char="Ø"/>
            </a:pPr>
            <a:r>
              <a:rPr lang="fr-FR" sz="2400" dirty="0"/>
              <a:t>Rapprochez-vous de votre CDG pour connaître la date de fin de cet accompagnement. </a:t>
            </a:r>
          </a:p>
        </p:txBody>
      </p:sp>
      <p:sp>
        <p:nvSpPr>
          <p:cNvPr id="6" name="ZoneTexte 5">
            <a:extLst>
              <a:ext uri="{FF2B5EF4-FFF2-40B4-BE49-F238E27FC236}">
                <a16:creationId xmlns:a16="http://schemas.microsoft.com/office/drawing/2014/main" id="{4B6860EC-1AA6-2762-19F6-35815477DBE4}"/>
              </a:ext>
            </a:extLst>
          </p:cNvPr>
          <p:cNvSpPr txBox="1"/>
          <p:nvPr/>
        </p:nvSpPr>
        <p:spPr>
          <a:xfrm>
            <a:off x="11821401" y="3544570"/>
            <a:ext cx="5719148" cy="1598930"/>
          </a:xfrm>
          <a:prstGeom prst="rect">
            <a:avLst/>
          </a:prstGeom>
          <a:noFill/>
          <a:ln>
            <a:noFill/>
          </a:ln>
          <a:effectLst/>
        </p:spPr>
        <p:txBody>
          <a:bodyPr spcFirstLastPara="0" vert="horz" wrap="square" lIns="256266" tIns="0" rIns="0" bIns="0" numCol="1" spcCol="1270" anchor="t" anchorCtr="0">
            <a:noAutofit/>
          </a:bodyPr>
          <a:lstStyle/>
          <a:p>
            <a:pPr marL="0" marR="0" lvl="0" indent="0" algn="l" defTabSz="1066800" eaLnBrk="1" fontAlgn="auto" latinLnBrk="0" hangingPunct="1">
              <a:lnSpc>
                <a:spcPct val="90000"/>
              </a:lnSpc>
              <a:spcBef>
                <a:spcPct val="0"/>
              </a:spcBef>
              <a:spcAft>
                <a:spcPct val="35000"/>
              </a:spcAft>
              <a:buClrTx/>
              <a:buSzTx/>
              <a:buFontTx/>
              <a:buNone/>
              <a:tabLst/>
              <a:defRPr/>
            </a:pPr>
            <a:r>
              <a:rPr kumimoji="0" lang="fr-FR" sz="3000" b="1" i="0" u="sng" strike="noStrike" kern="1200" cap="none" spc="0" normalizeH="0" noProof="0" dirty="0">
                <a:ln>
                  <a:noFill/>
                </a:ln>
                <a:solidFill>
                  <a:sysClr val="windowText" lastClr="000000">
                    <a:hueOff val="0"/>
                    <a:satOff val="0"/>
                    <a:lumOff val="0"/>
                    <a:alphaOff val="0"/>
                  </a:sysClr>
                </a:solidFill>
                <a:effectLst/>
                <a:uLnTx/>
                <a:uFillTx/>
                <a:latin typeface="Aptos"/>
              </a:rPr>
              <a:t>31 </a:t>
            </a:r>
            <a:r>
              <a:rPr lang="fr-FR" sz="3000" b="1" u="sng" dirty="0">
                <a:solidFill>
                  <a:sysClr val="windowText" lastClr="000000">
                    <a:hueOff val="0"/>
                    <a:satOff val="0"/>
                    <a:lumOff val="0"/>
                    <a:alphaOff val="0"/>
                  </a:sysClr>
                </a:solidFill>
                <a:latin typeface="Aptos"/>
              </a:rPr>
              <a:t>octobre</a:t>
            </a:r>
            <a:r>
              <a:rPr kumimoji="0" lang="fr-FR" sz="3000" b="1" i="0" u="sng" strike="noStrike" kern="1200" cap="none" spc="0" normalizeH="0" noProof="0" dirty="0">
                <a:ln>
                  <a:noFill/>
                </a:ln>
                <a:solidFill>
                  <a:sysClr val="windowText" lastClr="000000">
                    <a:hueOff val="0"/>
                    <a:satOff val="0"/>
                    <a:lumOff val="0"/>
                    <a:alphaOff val="0"/>
                  </a:sysClr>
                </a:solidFill>
                <a:effectLst/>
                <a:uLnTx/>
                <a:uFillTx/>
                <a:latin typeface="Aptos"/>
              </a:rPr>
              <a:t> 2026</a:t>
            </a:r>
            <a:endParaRPr lang="fr-FR" sz="3000" b="1" i="0" u="sng" strike="noStrike" kern="1200" cap="none" spc="0" normalizeH="0" noProof="0" dirty="0">
              <a:ln>
                <a:noFill/>
              </a:ln>
              <a:solidFill>
                <a:sysClr val="windowText" lastClr="000000">
                  <a:hueOff val="0"/>
                  <a:satOff val="0"/>
                  <a:lumOff val="0"/>
                  <a:alphaOff val="0"/>
                </a:sysClr>
              </a:solidFill>
              <a:effectLst/>
              <a:uLnTx/>
              <a:uFillTx/>
              <a:latin typeface="Aptos"/>
            </a:endParaRPr>
          </a:p>
          <a:p>
            <a:pPr marL="0" marR="0" lvl="0" indent="0" algn="l" defTabSz="1066800" eaLnBrk="1" fontAlgn="auto" latinLnBrk="0" hangingPunct="1">
              <a:lnSpc>
                <a:spcPct val="90000"/>
              </a:lnSpc>
              <a:spcBef>
                <a:spcPct val="0"/>
              </a:spcBef>
              <a:spcAft>
                <a:spcPct val="35000"/>
              </a:spcAft>
              <a:buClrTx/>
              <a:buSzTx/>
              <a:buFontTx/>
              <a:buNone/>
              <a:tabLst/>
              <a:defRPr/>
            </a:pPr>
            <a:r>
              <a:rPr kumimoji="0" lang="fr-FR" sz="2000" b="0" i="0" u="none" strike="noStrike" kern="1200" cap="none" spc="0" normalizeH="0" noProof="0" dirty="0">
                <a:ln>
                  <a:noFill/>
                </a:ln>
                <a:solidFill>
                  <a:sysClr val="windowText" lastClr="000000">
                    <a:hueOff val="0"/>
                    <a:satOff val="0"/>
                    <a:lumOff val="0"/>
                    <a:alphaOff val="0"/>
                  </a:sysClr>
                </a:solidFill>
                <a:effectLst/>
                <a:uLnTx/>
                <a:uFillTx/>
                <a:latin typeface="Aptos"/>
              </a:rPr>
              <a:t>Clôture de la campagne de collecte</a:t>
            </a:r>
            <a:endParaRPr lang="fr-FR" sz="2000" b="0" i="0" u="none" strike="noStrike" kern="1200" cap="none" spc="0" normalizeH="0" noProof="0" dirty="0">
              <a:ln>
                <a:noFill/>
              </a:ln>
              <a:solidFill>
                <a:sysClr val="windowText" lastClr="000000">
                  <a:hueOff val="0"/>
                  <a:satOff val="0"/>
                  <a:lumOff val="0"/>
                  <a:alphaOff val="0"/>
                </a:sysClr>
              </a:solidFill>
              <a:effectLst/>
              <a:uLnTx/>
              <a:uFillTx/>
              <a:latin typeface="Aptos"/>
            </a:endParaRPr>
          </a:p>
          <a:p>
            <a:pPr marL="0" marR="0" lvl="0" indent="0" algn="l" defTabSz="1066800" eaLnBrk="1" fontAlgn="auto" latinLnBrk="0" hangingPunct="1">
              <a:lnSpc>
                <a:spcPct val="90000"/>
              </a:lnSpc>
              <a:spcBef>
                <a:spcPct val="0"/>
              </a:spcBef>
              <a:spcAft>
                <a:spcPct val="35000"/>
              </a:spcAft>
              <a:buClrTx/>
              <a:buSzTx/>
              <a:buFontTx/>
              <a:buNone/>
              <a:tabLst/>
              <a:defRPr/>
            </a:pPr>
            <a:r>
              <a:rPr kumimoji="0" lang="fr-FR" sz="2000" b="0" i="0" u="none" strike="noStrike" kern="1200" cap="none" spc="0" normalizeH="0" noProof="0" dirty="0">
                <a:ln>
                  <a:noFill/>
                </a:ln>
                <a:solidFill>
                  <a:sysClr val="windowText" lastClr="000000">
                    <a:hueOff val="0"/>
                    <a:satOff val="0"/>
                    <a:lumOff val="0"/>
                    <a:alphaOff val="0"/>
                  </a:sysClr>
                </a:solidFill>
                <a:effectLst/>
                <a:uLnTx/>
                <a:uFillTx/>
                <a:latin typeface="Aptos"/>
              </a:rPr>
              <a:t>Transmission des données à la DGCL par vos Centres de Gestion</a:t>
            </a:r>
            <a:endParaRPr lang="fr-FR" sz="2000" b="0" i="0" u="none" strike="noStrike" kern="1200" cap="none" spc="0" normalizeH="0" noProof="0" dirty="0">
              <a:ln>
                <a:noFill/>
              </a:ln>
              <a:solidFill>
                <a:sysClr val="windowText" lastClr="000000">
                  <a:hueOff val="0"/>
                  <a:satOff val="0"/>
                  <a:lumOff val="0"/>
                  <a:alphaOff val="0"/>
                </a:sysClr>
              </a:solidFill>
              <a:effectLst/>
              <a:uLnTx/>
              <a:uFillTx/>
              <a:latin typeface="Aptos"/>
            </a:endParaRPr>
          </a:p>
        </p:txBody>
      </p:sp>
      <p:sp>
        <p:nvSpPr>
          <p:cNvPr id="7" name="ZoneTexte 6">
            <a:extLst>
              <a:ext uri="{FF2B5EF4-FFF2-40B4-BE49-F238E27FC236}">
                <a16:creationId xmlns:a16="http://schemas.microsoft.com/office/drawing/2014/main" id="{47CCC901-0E12-5EF8-6193-11B239C80255}"/>
              </a:ext>
            </a:extLst>
          </p:cNvPr>
          <p:cNvSpPr txBox="1"/>
          <p:nvPr/>
        </p:nvSpPr>
        <p:spPr>
          <a:xfrm>
            <a:off x="3499655" y="7411579"/>
            <a:ext cx="9577064" cy="1343938"/>
          </a:xfrm>
          <a:prstGeom prst="rect">
            <a:avLst/>
          </a:prstGeom>
          <a:noFill/>
          <a:ln>
            <a:noFill/>
          </a:ln>
          <a:effectLst/>
        </p:spPr>
        <p:txBody>
          <a:bodyPr spcFirstLastPara="0" vert="horz" wrap="square" lIns="102507" tIns="0" rIns="0" bIns="0" numCol="1" spcCol="1270" anchor="t" anchorCtr="0">
            <a:noAutofit/>
          </a:bodyPr>
          <a:lstStyle/>
          <a:p>
            <a:pPr marL="0" marR="0" lvl="0" indent="0" algn="l" defTabSz="1066800" eaLnBrk="1" fontAlgn="auto" latinLnBrk="0" hangingPunct="1">
              <a:lnSpc>
                <a:spcPct val="90000"/>
              </a:lnSpc>
              <a:spcBef>
                <a:spcPct val="0"/>
              </a:spcBef>
              <a:spcAft>
                <a:spcPct val="35000"/>
              </a:spcAft>
              <a:buClrTx/>
              <a:buSzTx/>
              <a:buFontTx/>
              <a:buNone/>
              <a:tabLst/>
              <a:defRPr/>
            </a:pPr>
            <a:r>
              <a:rPr kumimoji="0" lang="fr-FR" sz="3000" b="1" i="0" u="sng" strike="noStrike" kern="1200" cap="none" spc="0" normalizeH="0" baseline="0" noProof="0" dirty="0">
                <a:ln>
                  <a:noFill/>
                </a:ln>
                <a:solidFill>
                  <a:sysClr val="windowText" lastClr="000000">
                    <a:hueOff val="0"/>
                    <a:satOff val="0"/>
                    <a:lumOff val="0"/>
                    <a:alphaOff val="0"/>
                  </a:sysClr>
                </a:solidFill>
                <a:effectLst/>
                <a:uLnTx/>
                <a:uFillTx/>
                <a:latin typeface="Aptos"/>
                <a:cs typeface="Poppins ExtraBold Bold" panose="020B0604020202020204" charset="0"/>
              </a:rPr>
              <a:t>Avril -Mai 2026</a:t>
            </a:r>
          </a:p>
          <a:p>
            <a:pPr marL="0" marR="0" lvl="0" indent="0" algn="l" defTabSz="1066800" eaLnBrk="1" fontAlgn="auto" latinLnBrk="0" hangingPunct="1">
              <a:lnSpc>
                <a:spcPct val="90000"/>
              </a:lnSpc>
              <a:spcBef>
                <a:spcPct val="0"/>
              </a:spcBef>
              <a:spcAft>
                <a:spcPct val="35000"/>
              </a:spcAft>
              <a:buClrTx/>
              <a:buSzTx/>
              <a:buFontTx/>
              <a:buNone/>
              <a:tabLst/>
              <a:defRPr/>
            </a:pPr>
            <a:r>
              <a:rPr kumimoji="0" lang="fr-FR" sz="2000" b="0" i="0" u="none" strike="noStrike" kern="1200" cap="none" spc="0" normalizeH="0" baseline="0" noProof="0" dirty="0">
                <a:ln>
                  <a:noFill/>
                </a:ln>
                <a:solidFill>
                  <a:sysClr val="windowText" lastClr="000000">
                    <a:hueOff val="0"/>
                    <a:satOff val="0"/>
                    <a:lumOff val="0"/>
                    <a:alphaOff val="0"/>
                  </a:sysClr>
                </a:solidFill>
                <a:effectLst/>
                <a:uLnTx/>
                <a:uFillTx/>
                <a:latin typeface="Aptos"/>
                <a:cs typeface="Poppins ExtraBold Bold" panose="020B0604020202020204" charset="0"/>
              </a:rPr>
              <a:t>Ouverture de la campagne de collecte sur le site « données sociales » (www.donnees-sociales.fr)</a:t>
            </a:r>
            <a:endParaRPr lang="fr-FR" sz="2000" b="0" i="0" u="none" strike="noStrike" kern="1200" cap="none" spc="0" normalizeH="0" baseline="0" noProof="0" dirty="0">
              <a:ln>
                <a:noFill/>
              </a:ln>
              <a:solidFill>
                <a:sysClr val="windowText" lastClr="000000">
                  <a:hueOff val="0"/>
                  <a:satOff val="0"/>
                  <a:lumOff val="0"/>
                  <a:alphaOff val="0"/>
                </a:sysClr>
              </a:solidFill>
              <a:effectLst/>
              <a:uLnTx/>
              <a:uFillTx/>
              <a:latin typeface="Aptos"/>
              <a:cs typeface="Poppins ExtraBold Bold" panose="020B0604020202020204" charset="0"/>
            </a:endParaRPr>
          </a:p>
        </p:txBody>
      </p:sp>
      <p:sp>
        <p:nvSpPr>
          <p:cNvPr id="8" name="Ellipse 7">
            <a:extLst>
              <a:ext uri="{FF2B5EF4-FFF2-40B4-BE49-F238E27FC236}">
                <a16:creationId xmlns:a16="http://schemas.microsoft.com/office/drawing/2014/main" id="{1C3B9A4F-86CD-76C4-DFF9-EB30417D4F80}"/>
              </a:ext>
            </a:extLst>
          </p:cNvPr>
          <p:cNvSpPr/>
          <p:nvPr/>
        </p:nvSpPr>
        <p:spPr>
          <a:xfrm>
            <a:off x="2482347" y="7604215"/>
            <a:ext cx="455440" cy="476142"/>
          </a:xfrm>
          <a:prstGeom prst="ellipse">
            <a:avLst/>
          </a:prstGeom>
          <a:solidFill>
            <a:srgbClr val="2FBB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61565084-30DE-DAAB-37F5-9754202C7156}"/>
              </a:ext>
            </a:extLst>
          </p:cNvPr>
          <p:cNvSpPr/>
          <p:nvPr/>
        </p:nvSpPr>
        <p:spPr>
          <a:xfrm>
            <a:off x="13076719" y="2692172"/>
            <a:ext cx="455440" cy="476142"/>
          </a:xfrm>
          <a:prstGeom prst="ellipse">
            <a:avLst/>
          </a:prstGeom>
          <a:solidFill>
            <a:srgbClr val="2FBB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B0CEAD5-0146-45D6-B4B7-1F73E0BBCBDB}"/>
              </a:ext>
            </a:extLst>
          </p:cNvPr>
          <p:cNvSpPr/>
          <p:nvPr/>
        </p:nvSpPr>
        <p:spPr>
          <a:xfrm>
            <a:off x="4173397" y="3703340"/>
            <a:ext cx="12196116" cy="3021610"/>
          </a:xfrm>
          <a:prstGeom prst="rect">
            <a:avLst/>
          </a:prstGeom>
          <a:noFill/>
          <a:ln>
            <a:noFill/>
          </a:ln>
          <a:effectLst/>
        </p:spPr>
        <p:txBody>
          <a:bodyPr/>
          <a:lstStyle/>
          <a:p>
            <a:endParaRPr lang="fr-FR"/>
          </a:p>
        </p:txBody>
      </p:sp>
      <p:sp>
        <p:nvSpPr>
          <p:cNvPr id="12" name="TextBox 13">
            <a:extLst>
              <a:ext uri="{FF2B5EF4-FFF2-40B4-BE49-F238E27FC236}">
                <a16:creationId xmlns:a16="http://schemas.microsoft.com/office/drawing/2014/main" id="{02D4BD8F-ACDE-4DAF-BC77-1C331DD6CA32}"/>
              </a:ext>
            </a:extLst>
          </p:cNvPr>
          <p:cNvSpPr txBox="1"/>
          <p:nvPr/>
        </p:nvSpPr>
        <p:spPr>
          <a:xfrm>
            <a:off x="3455368" y="1217977"/>
            <a:ext cx="13165252" cy="360227"/>
          </a:xfrm>
          <a:prstGeom prst="rect">
            <a:avLst/>
          </a:prstGeom>
        </p:spPr>
        <p:txBody>
          <a:bodyPr wrap="square" lIns="0" tIns="0" rIns="0" bIns="0" rtlCol="0" anchor="t">
            <a:spAutoFit/>
          </a:bodyPr>
          <a:lstStyle/>
          <a:p>
            <a:pPr>
              <a:lnSpc>
                <a:spcPts val="2733"/>
              </a:lnSpc>
            </a:pPr>
            <a:r>
              <a:rPr lang="fr-FR" sz="2800" dirty="0">
                <a:solidFill>
                  <a:srgbClr val="002060"/>
                </a:solidFill>
                <a:latin typeface="Poppins ExtraBold" panose="00000900000000000000" pitchFamily="2" charset="0"/>
                <a:cs typeface="Poppins ExtraBold" panose="00000900000000000000" pitchFamily="2" charset="0"/>
              </a:rPr>
              <a:t>Les collectivités de 50 agents et + </a:t>
            </a:r>
            <a:r>
              <a:rPr lang="fr-FR" dirty="0"/>
              <a:t>disposant de leur propre Comité Social Territorial</a:t>
            </a:r>
          </a:p>
        </p:txBody>
      </p:sp>
      <p:pic>
        <p:nvPicPr>
          <p:cNvPr id="3" name="Image 2" descr="Une image contenant fenêtre, maison, bâtiment&#10;&#10;Description générée automatiquement">
            <a:extLst>
              <a:ext uri="{FF2B5EF4-FFF2-40B4-BE49-F238E27FC236}">
                <a16:creationId xmlns:a16="http://schemas.microsoft.com/office/drawing/2014/main" id="{D3A60648-C317-C933-0BE2-C55942CF3C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726" y="246956"/>
            <a:ext cx="2302270" cy="2302270"/>
          </a:xfrm>
          <a:prstGeom prst="rect">
            <a:avLst/>
          </a:prstGeom>
        </p:spPr>
      </p:pic>
      <p:pic>
        <p:nvPicPr>
          <p:cNvPr id="17" name="Image 16" descr="Une image contenant texte, capture d’écran, Police, nombre&#10;&#10;Description générée automatiquement">
            <a:extLst>
              <a:ext uri="{FF2B5EF4-FFF2-40B4-BE49-F238E27FC236}">
                <a16:creationId xmlns:a16="http://schemas.microsoft.com/office/drawing/2014/main" id="{E404688E-5DB8-796B-A0CA-C68342AFE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3786" y="2839244"/>
            <a:ext cx="12060428" cy="5267773"/>
          </a:xfrm>
          <a:prstGeom prst="rect">
            <a:avLst/>
          </a:prstGeom>
        </p:spPr>
      </p:pic>
    </p:spTree>
    <p:extLst>
      <p:ext uri="{BB962C8B-B14F-4D97-AF65-F5344CB8AC3E}">
        <p14:creationId xmlns:p14="http://schemas.microsoft.com/office/powerpoint/2010/main" val="550767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3">
            <a:extLst>
              <a:ext uri="{FF2B5EF4-FFF2-40B4-BE49-F238E27FC236}">
                <a16:creationId xmlns:a16="http://schemas.microsoft.com/office/drawing/2014/main" id="{2910D7C2-1204-B975-1675-F81AF4ABD5D1}"/>
              </a:ext>
            </a:extLst>
          </p:cNvPr>
          <p:cNvSpPr txBox="1"/>
          <p:nvPr/>
        </p:nvSpPr>
        <p:spPr>
          <a:xfrm>
            <a:off x="3455368" y="1217977"/>
            <a:ext cx="13165252" cy="360227"/>
          </a:xfrm>
          <a:prstGeom prst="rect">
            <a:avLst/>
          </a:prstGeom>
        </p:spPr>
        <p:txBody>
          <a:bodyPr wrap="square" lIns="0" tIns="0" rIns="0" bIns="0" rtlCol="0" anchor="t">
            <a:spAutoFit/>
          </a:bodyPr>
          <a:lstStyle/>
          <a:p>
            <a:pPr>
              <a:lnSpc>
                <a:spcPts val="2733"/>
              </a:lnSpc>
            </a:pPr>
            <a:r>
              <a:rPr lang="fr-FR" sz="2800" dirty="0">
                <a:solidFill>
                  <a:srgbClr val="002060"/>
                </a:solidFill>
                <a:latin typeface="Poppins ExtraBold" panose="00000900000000000000" pitchFamily="2" charset="0"/>
                <a:cs typeface="Poppins ExtraBold" panose="00000900000000000000" pitchFamily="2" charset="0"/>
              </a:rPr>
              <a:t>Les collectivités de - 50 agents </a:t>
            </a:r>
            <a:r>
              <a:rPr lang="fr-FR" dirty="0"/>
              <a:t>rattachées au Comité Social Territorial du Centre de Gestion</a:t>
            </a:r>
          </a:p>
        </p:txBody>
      </p:sp>
      <p:pic>
        <p:nvPicPr>
          <p:cNvPr id="8" name="Image 7" descr="Une image contenant texte, capture d’écran, Police, nombre&#10;&#10;Description générée automatiquement">
            <a:extLst>
              <a:ext uri="{FF2B5EF4-FFF2-40B4-BE49-F238E27FC236}">
                <a16:creationId xmlns:a16="http://schemas.microsoft.com/office/drawing/2014/main" id="{FDA6EEBB-CFEC-2903-012C-409E4D660E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7394" y="2983260"/>
            <a:ext cx="7913212" cy="5267773"/>
          </a:xfrm>
          <a:prstGeom prst="rect">
            <a:avLst/>
          </a:prstGeom>
        </p:spPr>
      </p:pic>
      <p:pic>
        <p:nvPicPr>
          <p:cNvPr id="10" name="Image 9" descr="Une image contenant fenêtre, maison, bâtiment&#10;&#10;Description générée automatiquement">
            <a:extLst>
              <a:ext uri="{FF2B5EF4-FFF2-40B4-BE49-F238E27FC236}">
                <a16:creationId xmlns:a16="http://schemas.microsoft.com/office/drawing/2014/main" id="{458855A1-3CFE-118A-CAA9-0E9D536D78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726" y="246956"/>
            <a:ext cx="2302270" cy="2302270"/>
          </a:xfrm>
          <a:prstGeom prst="rect">
            <a:avLst/>
          </a:prstGeom>
        </p:spPr>
      </p:pic>
    </p:spTree>
    <p:extLst>
      <p:ext uri="{BB962C8B-B14F-4D97-AF65-F5344CB8AC3E}">
        <p14:creationId xmlns:p14="http://schemas.microsoft.com/office/powerpoint/2010/main" val="725708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33E85B90-C31C-61DD-44EF-0DF374E08705}"/>
              </a:ext>
            </a:extLst>
          </p:cNvPr>
          <p:cNvSpPr/>
          <p:nvPr/>
        </p:nvSpPr>
        <p:spPr>
          <a:xfrm>
            <a:off x="1223119" y="1975148"/>
            <a:ext cx="15841760" cy="7488832"/>
          </a:xfrm>
          <a:prstGeom prst="roundRect">
            <a:avLst/>
          </a:prstGeom>
          <a:ln w="38100">
            <a:solidFill>
              <a:srgbClr val="7030A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4" name="TextBox 2"/>
          <p:cNvSpPr txBox="1"/>
          <p:nvPr/>
        </p:nvSpPr>
        <p:spPr>
          <a:xfrm>
            <a:off x="2123218" y="2580243"/>
            <a:ext cx="14041561" cy="6278642"/>
          </a:xfrm>
          <a:prstGeom prst="rect">
            <a:avLst/>
          </a:prstGeom>
        </p:spPr>
        <p:txBody>
          <a:bodyPr wrap="square" lIns="0" tIns="0" rIns="0" bIns="0" rtlCol="0" anchor="t">
            <a:spAutoFit/>
          </a:bodyPr>
          <a:lstStyle/>
          <a:p>
            <a:pPr algn="just"/>
            <a:r>
              <a:rPr lang="fr-FR" sz="2400" dirty="0">
                <a:highlight>
                  <a:srgbClr val="FFFFFF"/>
                </a:highlight>
              </a:rPr>
              <a:t>L</a:t>
            </a:r>
            <a:r>
              <a:rPr lang="fr-FR" sz="2400" b="0" i="0" dirty="0">
                <a:effectLst/>
                <a:highlight>
                  <a:srgbClr val="FFFFFF"/>
                </a:highlight>
              </a:rPr>
              <a:t>es régions, les départements, les communes et les établissements publics de coopération intercommunale (EPCI) de plus de 40 000 habitants gérant au moins 50 agents permanents, publient désormais annuellement leur résultat en termes d’égalité de rémunération entre les femmes et les hommes, sous la forme d’un index de l’égalité professionnelle ainsi que les actions mises en œuvre pour supprimer, le cas échéant, les écarts constatés.</a:t>
            </a:r>
          </a:p>
          <a:p>
            <a:pPr algn="just"/>
            <a:endParaRPr lang="fr-FR" sz="2400" dirty="0">
              <a:cs typeface="Poppins ExtraBold" panose="00000900000000000000" pitchFamily="2" charset="0"/>
            </a:endParaRPr>
          </a:p>
          <a:p>
            <a:pPr algn="l"/>
            <a:r>
              <a:rPr lang="fr-FR" sz="2400" b="0" i="0" u="sng" dirty="0">
                <a:effectLst/>
                <a:highlight>
                  <a:srgbClr val="FFFFFF"/>
                </a:highlight>
              </a:rPr>
              <a:t>Rappel du calendrier </a:t>
            </a:r>
            <a:r>
              <a:rPr lang="fr-FR" sz="2400" b="0" i="0" dirty="0">
                <a:effectLst/>
                <a:highlight>
                  <a:srgbClr val="FFFFFF"/>
                </a:highlight>
              </a:rPr>
              <a:t>:</a:t>
            </a:r>
          </a:p>
          <a:p>
            <a:pPr algn="l"/>
            <a:endParaRPr lang="fr-FR" sz="2400" b="0" i="0" dirty="0">
              <a:effectLst/>
              <a:highlight>
                <a:srgbClr val="FFFFFF"/>
              </a:highlight>
            </a:endParaRPr>
          </a:p>
          <a:p>
            <a:pPr marL="342900" indent="-342900" algn="l">
              <a:buFont typeface="Wingdings" panose="05000000000000000000" pitchFamily="2" charset="2"/>
              <a:buChar char="Ø"/>
            </a:pPr>
            <a:r>
              <a:rPr lang="fr-FR" sz="2400" b="0" i="0" dirty="0">
                <a:effectLst/>
                <a:highlight>
                  <a:srgbClr val="FFFFFF"/>
                </a:highlight>
              </a:rPr>
              <a:t>Au plus tard le </a:t>
            </a:r>
            <a:r>
              <a:rPr lang="fr-FR" sz="2400" b="1" i="0" dirty="0">
                <a:effectLst/>
                <a:highlight>
                  <a:srgbClr val="FFFFFF"/>
                </a:highlight>
              </a:rPr>
              <a:t>30 septembre</a:t>
            </a:r>
            <a:r>
              <a:rPr lang="fr-FR" sz="2400" b="0" i="0" dirty="0">
                <a:effectLst/>
                <a:highlight>
                  <a:srgbClr val="FFFFFF"/>
                </a:highlight>
              </a:rPr>
              <a:t> : publication des indicateurs et de l’index sur le site de chaque collectivité ou établissements publics</a:t>
            </a:r>
          </a:p>
          <a:p>
            <a:pPr marL="342900" indent="-342900" algn="l">
              <a:buFont typeface="Wingdings" panose="05000000000000000000" pitchFamily="2" charset="2"/>
              <a:buChar char="Ø"/>
            </a:pPr>
            <a:r>
              <a:rPr lang="fr-FR" sz="2400" b="0" i="0" dirty="0">
                <a:effectLst/>
                <a:highlight>
                  <a:srgbClr val="FFFFFF"/>
                </a:highlight>
              </a:rPr>
              <a:t>Au plus tard le </a:t>
            </a:r>
            <a:r>
              <a:rPr lang="fr-FR" sz="2400" b="1" i="0" dirty="0">
                <a:effectLst/>
                <a:highlight>
                  <a:srgbClr val="FFFFFF"/>
                </a:highlight>
              </a:rPr>
              <a:t>15 octobre </a:t>
            </a:r>
            <a:r>
              <a:rPr lang="fr-FR" sz="2400" b="0" i="0" dirty="0">
                <a:effectLst/>
                <a:highlight>
                  <a:srgbClr val="FFFFFF"/>
                </a:highlight>
              </a:rPr>
              <a:t>: transmission des indicateurs et de l’index au représentant de l’Etat dans le département.</a:t>
            </a:r>
          </a:p>
          <a:p>
            <a:pPr algn="just"/>
            <a:endParaRPr lang="fr-FR" sz="2400" dirty="0">
              <a:cs typeface="Poppins ExtraBold" panose="00000900000000000000" pitchFamily="2" charset="0"/>
            </a:endParaRPr>
          </a:p>
          <a:p>
            <a:pPr algn="just"/>
            <a:r>
              <a:rPr lang="fr-FR" sz="2400" dirty="0">
                <a:cs typeface="Poppins ExtraBold" panose="00000900000000000000" pitchFamily="2" charset="0"/>
              </a:rPr>
              <a:t>A minima remplir les indicateurs concernés par l'index : </a:t>
            </a:r>
            <a:r>
              <a:rPr lang="fr-FR" sz="2400" dirty="0">
                <a:effectLst/>
              </a:rPr>
              <a:t>1.1.1, 1.1.4, 1.2.1, 1.2.4, 3.1.1, 3.2.1,  </a:t>
            </a:r>
            <a:r>
              <a:rPr lang="fr-FR" sz="2400" dirty="0">
                <a:effectLst/>
                <a:highlight>
                  <a:srgbClr val="E6BFB8"/>
                </a:highlight>
              </a:rPr>
              <a:t>1.9.6.3,</a:t>
            </a:r>
            <a:r>
              <a:rPr lang="fr-FR" sz="2400" dirty="0">
                <a:highlight>
                  <a:srgbClr val="E6BFB8"/>
                </a:highlight>
              </a:rPr>
              <a:t> </a:t>
            </a:r>
            <a:r>
              <a:rPr lang="fr-FR" sz="2400" dirty="0">
                <a:effectLst/>
                <a:highlight>
                  <a:srgbClr val="E6BFB8"/>
                </a:highlight>
              </a:rPr>
              <a:t>1.9.6.4</a:t>
            </a:r>
            <a:r>
              <a:rPr lang="fr-FR" sz="2400" dirty="0">
                <a:effectLst/>
              </a:rPr>
              <a:t>, 1.9.6.1.C et 3.4.0.1.</a:t>
            </a:r>
            <a:endParaRPr lang="fr-FR" sz="2400" dirty="0">
              <a:cs typeface="Poppins ExtraBold" panose="00000900000000000000" pitchFamily="2" charset="0"/>
            </a:endParaRPr>
          </a:p>
          <a:p>
            <a:pPr algn="just"/>
            <a:endParaRPr lang="fr-FR" sz="2400" dirty="0">
              <a:cs typeface="Poppins ExtraBold" panose="00000900000000000000" pitchFamily="2" charset="0"/>
            </a:endParaRPr>
          </a:p>
          <a:p>
            <a:pPr algn="just"/>
            <a:r>
              <a:rPr lang="fr-FR" sz="2400" dirty="0">
                <a:cs typeface="Poppins ExtraBold" panose="00000900000000000000" pitchFamily="2" charset="0"/>
              </a:rPr>
              <a:t>Contact : </a:t>
            </a:r>
            <a:r>
              <a:rPr lang="fr-FR" sz="2400" u="sng" dirty="0">
                <a:solidFill>
                  <a:srgbClr val="7030A0"/>
                </a:solidFill>
                <a:cs typeface="Poppins ExtraBold" panose="00000900000000000000" pitchFamily="2" charset="0"/>
                <a:hlinkClick r:id="rId2">
                  <a:extLst>
                    <a:ext uri="{A12FA001-AC4F-418D-AE19-62706E023703}">
                      <ahyp:hlinkClr xmlns:ahyp="http://schemas.microsoft.com/office/drawing/2018/hyperlinkcolor" val="tx"/>
                    </a:ext>
                  </a:extLst>
                </a:hlinkClick>
              </a:rPr>
              <a:t>dgcl-index@dgcl.gouv.fr</a:t>
            </a:r>
            <a:endParaRPr lang="fr-FR" sz="2400" dirty="0">
              <a:solidFill>
                <a:srgbClr val="7030A0"/>
              </a:solidFill>
              <a:cs typeface="Poppins ExtraBold" panose="00000900000000000000" pitchFamily="2" charset="0"/>
            </a:endParaRPr>
          </a:p>
        </p:txBody>
      </p:sp>
      <p:sp>
        <p:nvSpPr>
          <p:cNvPr id="3" name="ZoneTexte 2">
            <a:extLst>
              <a:ext uri="{FF2B5EF4-FFF2-40B4-BE49-F238E27FC236}">
                <a16:creationId xmlns:a16="http://schemas.microsoft.com/office/drawing/2014/main" id="{655402A2-8CC6-CB57-21E0-900C9F287BEC}"/>
              </a:ext>
            </a:extLst>
          </p:cNvPr>
          <p:cNvSpPr txBox="1"/>
          <p:nvPr/>
        </p:nvSpPr>
        <p:spPr>
          <a:xfrm>
            <a:off x="4571999" y="606996"/>
            <a:ext cx="9144000" cy="773481"/>
          </a:xfrm>
          <a:prstGeom prst="rect">
            <a:avLst/>
          </a:prstGeom>
          <a:noFill/>
        </p:spPr>
        <p:txBody>
          <a:bodyPr wrap="square">
            <a:spAutoFit/>
          </a:bodyPr>
          <a:lstStyle/>
          <a:p>
            <a:pPr algn="ctr">
              <a:lnSpc>
                <a:spcPts val="5901"/>
              </a:lnSpc>
            </a:pPr>
            <a:r>
              <a:rPr lang="en-US" sz="3200" b="1" dirty="0">
                <a:cs typeface="Poppins ExtraBold" panose="00000900000000000000" pitchFamily="2" charset="0"/>
              </a:rPr>
              <a:t>Index </a:t>
            </a:r>
            <a:r>
              <a:rPr lang="en-US" sz="3200" b="1" dirty="0" err="1">
                <a:cs typeface="Poppins ExtraBold" panose="00000900000000000000" pitchFamily="2" charset="0"/>
              </a:rPr>
              <a:t>Egalité</a:t>
            </a:r>
            <a:r>
              <a:rPr lang="en-US" sz="3200" b="1" dirty="0">
                <a:cs typeface="Poppins ExtraBold" panose="00000900000000000000" pitchFamily="2" charset="0"/>
              </a:rPr>
              <a:t> </a:t>
            </a:r>
            <a:r>
              <a:rPr lang="en-US" sz="3200" b="1" dirty="0" err="1">
                <a:cs typeface="Poppins ExtraBold" panose="00000900000000000000" pitchFamily="2" charset="0"/>
              </a:rPr>
              <a:t>Professionnelle</a:t>
            </a:r>
            <a:endParaRPr lang="en-US" sz="3200" b="1" dirty="0">
              <a:cs typeface="Poppins ExtraBold" panose="00000900000000000000" pitchFamily="2" charset="0"/>
            </a:endParaRPr>
          </a:p>
        </p:txBody>
      </p:sp>
    </p:spTree>
    <p:extLst>
      <p:ext uri="{BB962C8B-B14F-4D97-AF65-F5344CB8AC3E}">
        <p14:creationId xmlns:p14="http://schemas.microsoft.com/office/powerpoint/2010/main" val="3188372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p:cNvSpPr txBox="1"/>
          <p:nvPr/>
        </p:nvSpPr>
        <p:spPr>
          <a:xfrm>
            <a:off x="1035832" y="1901508"/>
            <a:ext cx="13321480" cy="461665"/>
          </a:xfrm>
          <a:prstGeom prst="rect">
            <a:avLst/>
          </a:prstGeom>
          <a:noFill/>
        </p:spPr>
        <p:txBody>
          <a:bodyPr wrap="square" lIns="91440" tIns="45720" rIns="91440" bIns="45720" rtlCol="0" anchor="t">
            <a:spAutoFit/>
          </a:bodyPr>
          <a:lstStyle/>
          <a:p>
            <a:r>
              <a:rPr lang="fr-FR" sz="2400">
                <a:solidFill>
                  <a:srgbClr val="2FBBB8"/>
                </a:solidFill>
                <a:hlinkClick r:id="rId2">
                  <a:extLst>
                    <a:ext uri="{A12FA001-AC4F-418D-AE19-62706E023703}">
                      <ahyp:hlinkClr xmlns:ahyp="http://schemas.microsoft.com/office/drawing/2018/hyperlinkcolor" val="tx"/>
                    </a:ext>
                  </a:extLst>
                </a:hlinkClick>
              </a:rPr>
              <a:t>https://www.donnees-sociales.fr</a:t>
            </a:r>
            <a:r>
              <a:rPr lang="fr-FR" sz="2400" dirty="0">
                <a:solidFill>
                  <a:srgbClr val="2FBBB8"/>
                </a:solidFill>
              </a:rPr>
              <a:t> </a:t>
            </a:r>
            <a:r>
              <a:rPr lang="fr-FR" sz="2400" dirty="0"/>
              <a:t>ou accès sur le site de votre centre de gestion</a:t>
            </a:r>
          </a:p>
        </p:txBody>
      </p:sp>
      <p:pic>
        <p:nvPicPr>
          <p:cNvPr id="4" name="Image 3" descr="Une image contenant texte, Appareils électroniques, capture d’écran, multimédia&#10;&#10;Le contenu généré par l’IA peut être incorrect.">
            <a:extLst>
              <a:ext uri="{FF2B5EF4-FFF2-40B4-BE49-F238E27FC236}">
                <a16:creationId xmlns:a16="http://schemas.microsoft.com/office/drawing/2014/main" id="{B2646119-C81C-2773-2DA3-ADAA4E3462F8}"/>
              </a:ext>
            </a:extLst>
          </p:cNvPr>
          <p:cNvPicPr>
            <a:picLocks noChangeAspect="1"/>
          </p:cNvPicPr>
          <p:nvPr/>
        </p:nvPicPr>
        <p:blipFill>
          <a:blip r:embed="rId3"/>
          <a:srcRect t="-223" r="167" b="9483"/>
          <a:stretch>
            <a:fillRect/>
          </a:stretch>
        </p:blipFill>
        <p:spPr>
          <a:xfrm>
            <a:off x="3908893" y="2368065"/>
            <a:ext cx="10470224" cy="7333335"/>
          </a:xfrm>
          <a:prstGeom prst="rect">
            <a:avLst/>
          </a:prstGeom>
        </p:spPr>
      </p:pic>
      <p:sp>
        <p:nvSpPr>
          <p:cNvPr id="6" name="TextBox 5">
            <a:extLst>
              <a:ext uri="{FF2B5EF4-FFF2-40B4-BE49-F238E27FC236}">
                <a16:creationId xmlns:a16="http://schemas.microsoft.com/office/drawing/2014/main" id="{6A080FAC-9B30-DAD4-DD5B-6CC327AE0A6B}"/>
              </a:ext>
            </a:extLst>
          </p:cNvPr>
          <p:cNvSpPr txBox="1"/>
          <p:nvPr/>
        </p:nvSpPr>
        <p:spPr>
          <a:xfrm>
            <a:off x="1036915" y="721764"/>
            <a:ext cx="15823706" cy="728661"/>
          </a:xfrm>
          <a:prstGeom prst="rect">
            <a:avLst/>
          </a:prstGeom>
        </p:spPr>
        <p:txBody>
          <a:bodyPr wrap="square" lIns="0" tIns="0" rIns="0" bIns="0" rtlCol="0" anchor="t">
            <a:spAutoFit/>
          </a:bodyPr>
          <a:lstStyle/>
          <a:p>
            <a:pPr>
              <a:lnSpc>
                <a:spcPts val="5901"/>
              </a:lnSpc>
            </a:pPr>
            <a:r>
              <a:rPr lang="fr-FR" sz="4500" dirty="0">
                <a:solidFill>
                  <a:srgbClr val="4D5271"/>
                </a:solidFill>
                <a:latin typeface="Poppins ExtraBold"/>
              </a:rPr>
              <a:t>Présentation de la plateforme « Données sociales »</a:t>
            </a:r>
            <a:endParaRPr lang="fr-FR" dirty="0"/>
          </a:p>
        </p:txBody>
      </p:sp>
      <p:pic>
        <p:nvPicPr>
          <p:cNvPr id="12" name="Picture 6">
            <a:extLst>
              <a:ext uri="{FF2B5EF4-FFF2-40B4-BE49-F238E27FC236}">
                <a16:creationId xmlns:a16="http://schemas.microsoft.com/office/drawing/2014/main" id="{D9563144-7D21-02C5-C4D5-77AA09125B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60" t="21264" r="6608" b="71845"/>
          <a:stretch>
            <a:fillRect/>
          </a:stretch>
        </p:blipFill>
        <p:spPr>
          <a:xfrm>
            <a:off x="1028700" y="1453866"/>
            <a:ext cx="16036180" cy="449388"/>
          </a:xfrm>
          <a:prstGeom prst="rect">
            <a:avLst/>
          </a:prstGeom>
        </p:spPr>
      </p:pic>
    </p:spTree>
    <p:extLst>
      <p:ext uri="{BB962C8B-B14F-4D97-AF65-F5344CB8AC3E}">
        <p14:creationId xmlns:p14="http://schemas.microsoft.com/office/powerpoint/2010/main" val="2855736030"/>
      </p:ext>
    </p:extLst>
  </p:cSld>
  <p:clrMapOvr>
    <a:masterClrMapping/>
  </p:clrMapOvr>
</p:sld>
</file>

<file path=ppt/theme/theme1.xml><?xml version="1.0" encoding="utf-8"?>
<a:theme xmlns:a="http://schemas.openxmlformats.org/drawingml/2006/main" name="Thème Office">
  <a:themeElements>
    <a:clrScheme name="Bleu vert">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18686</TotalTime>
  <Words>1461</Words>
  <Application>Microsoft Office PowerPoint</Application>
  <PresentationFormat>Personnalisé</PresentationFormat>
  <Paragraphs>190</Paragraphs>
  <Slides>35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35</vt:i4>
      </vt:variant>
    </vt:vector>
  </HeadingPairs>
  <TitlesOfParts>
    <vt:vector size="43" baseType="lpstr">
      <vt:lpstr>Poppins ExtraBold</vt:lpstr>
      <vt:lpstr>Aptos Display</vt:lpstr>
      <vt:lpstr>Roboto</vt:lpstr>
      <vt:lpstr>Arial</vt:lpstr>
      <vt:lpstr>Aptos</vt:lpstr>
      <vt:lpstr>Poppins ExtraBold 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Alexandre CATRYSSE</dc:creator>
  <cp:lastModifiedBy>Mathilde HEREL</cp:lastModifiedBy>
  <cp:revision>736</cp:revision>
  <dcterms:created xsi:type="dcterms:W3CDTF">2022-07-05T06:43:14Z</dcterms:created>
  <dcterms:modified xsi:type="dcterms:W3CDTF">2026-05-18T09:18:58Z</dcterms:modified>
  <dc:identifier>DAFEyd8SyPI</dc:identifier>
</cp:coreProperties>
</file>